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906000" cy="6858000" type="A4"/>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4" roundtripDataSignature="AMtx7mhHkIRgEgSjvv25tv8ROi2Xf7Fsz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7" d="100"/>
          <a:sy n="77" d="100"/>
        </p:scale>
        <p:origin x="135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26"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25"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24" Type="http://customschemas.google.com/relationships/presentationmetadata" Target="metadata"/><Relationship Id="rId5" Type="http://schemas.openxmlformats.org/officeDocument/2006/relationships/slide" Target="slides/slide4.xml"/><Relationship Id="rId2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notesMaster" Target="notesMasters/notesMaster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mext.go.jp/content/20221220-mxt_chousa01-000026656_1a.pdf"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tama-tips.jp/money/blog/5.html%E3%81%8B%E3%82%89%E3%81%9D%E3%81%AE%E3%81%BE%E3%81%BE%E3%81%AA%E3%81%AE%E3%81%A7%E3%80%81%E4%BD%9C%E3%82%8A%E7%9B%B4%E3%81%97%E5%BF%85%E8%A6%81"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mext.go.jp/content/20221220-mxt_chousa01-000026656_1a.pdf"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mext.go.jp/content/20221220-mxt_chousa01-000026656_1a.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mext.go.jp/content/20221220-mxt_chousa01-000026656_1a.pdf"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mext.go.jp/content/20221220-mxt_chousa01-000026656_1a.pdf"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ja-JP"/>
              <a:t>表紙１</a:t>
            </a: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31f5d4fda42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6" name="Google Shape;96;g31f5d4fda42_1_0:notes"/>
          <p:cNvSpPr>
            <a:spLocks noGrp="1" noRot="1" noChangeAspect="1"/>
          </p:cNvSpPr>
          <p:nvPr>
            <p:ph type="sldImg" idx="2"/>
          </p:nvPr>
        </p:nvSpPr>
        <p:spPr>
          <a:xfrm>
            <a:off x="1200152" y="1143000"/>
            <a:ext cx="4457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1f5d4fda42_1_29:notes"/>
          <p:cNvSpPr>
            <a:spLocks noGrp="1" noRot="1" noChangeAspect="1"/>
          </p:cNvSpPr>
          <p:nvPr>
            <p:ph type="sldImg" idx="2"/>
          </p:nvPr>
        </p:nvSpPr>
        <p:spPr>
          <a:xfrm>
            <a:off x="1200152" y="1143000"/>
            <a:ext cx="4457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1f5d4fda42_1_2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ja-JP"/>
              <a:t>文部科学省</a:t>
            </a:r>
            <a:endParaRPr/>
          </a:p>
          <a:p>
            <a:pPr marL="0" lvl="0" indent="0" algn="l" rtl="0">
              <a:spcBef>
                <a:spcPts val="0"/>
              </a:spcBef>
              <a:spcAft>
                <a:spcPts val="0"/>
              </a:spcAft>
              <a:buNone/>
            </a:pPr>
            <a:r>
              <a:rPr lang="ja-JP"/>
              <a:t>令和３年度子供の学習費調査の結果</a:t>
            </a:r>
            <a:endParaRPr/>
          </a:p>
          <a:p>
            <a:pPr marL="0" lvl="0" indent="0" algn="l" rtl="0">
              <a:spcBef>
                <a:spcPts val="0"/>
              </a:spcBef>
              <a:spcAft>
                <a:spcPts val="0"/>
              </a:spcAft>
              <a:buNone/>
            </a:pPr>
            <a:r>
              <a:rPr lang="ja-JP" u="sng">
                <a:solidFill>
                  <a:schemeClr val="hlink"/>
                </a:solidFill>
                <a:hlinkClick r:id="rId3"/>
              </a:rPr>
              <a:t>https://www.mext.go.jp/content/20221220-mxt_chousa01-000026656_1a.pdf</a:t>
            </a:r>
            <a:endParaRPr/>
          </a:p>
          <a:p>
            <a:pPr marL="0" lvl="0" indent="0" algn="l" rtl="0">
              <a:spcBef>
                <a:spcPts val="0"/>
              </a:spcBef>
              <a:spcAft>
                <a:spcPts val="0"/>
              </a:spcAft>
              <a:buNone/>
            </a:pPr>
            <a:endParaRPr/>
          </a:p>
          <a:p>
            <a:pPr marL="0" lvl="0" indent="0" algn="l" rtl="0">
              <a:spcBef>
                <a:spcPts val="0"/>
              </a:spcBef>
              <a:spcAft>
                <a:spcPts val="0"/>
              </a:spcAft>
              <a:buNone/>
            </a:pPr>
            <a:r>
              <a:rPr lang="ja-JP"/>
              <a:t>表は</a:t>
            </a:r>
            <a:r>
              <a:rPr lang="ja-JP" u="sng">
                <a:solidFill>
                  <a:schemeClr val="hlink"/>
                </a:solidFill>
                <a:hlinkClick r:id="rId4"/>
              </a:rPr>
              <a:t>https://tama-tips.jp/money/blog/5.html </a:t>
            </a:r>
            <a:endParaRPr/>
          </a:p>
          <a:p>
            <a:pPr marL="0" lvl="0" indent="0" algn="l" rtl="0">
              <a:spcBef>
                <a:spcPts val="0"/>
              </a:spcBef>
              <a:spcAft>
                <a:spcPts val="0"/>
              </a:spcAft>
              <a:buNone/>
            </a:pPr>
            <a:endParaRPr/>
          </a:p>
          <a:p>
            <a:pPr marL="0" lvl="0" indent="0" algn="l" rtl="0">
              <a:spcBef>
                <a:spcPts val="0"/>
              </a:spcBef>
              <a:spcAft>
                <a:spcPts val="0"/>
              </a:spcAft>
              <a:buNone/>
            </a:pPr>
            <a:r>
              <a:rPr lang="ja-JP"/>
              <a:t>からそのままなので、</a:t>
            </a:r>
            <a:r>
              <a:rPr lang="ja-JP" b="1"/>
              <a:t>作り直し必要</a:t>
            </a:r>
            <a:endParaRPr b="1"/>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ja-JP"/>
              <a:t>家計への影響を考慮しながら、子どもの興味や発達段階に合わせて習い事を選択することが重要です。</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
        <p:nvSpPr>
          <p:cNvPr id="127" name="Google Shape;127;g31f5d4fda42_1_2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ltLang="ja-JP"/>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31f5d4fda42_1_37:notes"/>
          <p:cNvSpPr>
            <a:spLocks noGrp="1" noRot="1" noChangeAspect="1"/>
          </p:cNvSpPr>
          <p:nvPr>
            <p:ph type="sldImg" idx="2"/>
          </p:nvPr>
        </p:nvSpPr>
        <p:spPr>
          <a:xfrm>
            <a:off x="1200152" y="1143000"/>
            <a:ext cx="4457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31f5d4fda42_1_3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ja-JP"/>
              <a:t>文部科学省</a:t>
            </a:r>
            <a:endParaRPr/>
          </a:p>
          <a:p>
            <a:pPr marL="0" lvl="0" indent="0" algn="l" rtl="0">
              <a:spcBef>
                <a:spcPts val="0"/>
              </a:spcBef>
              <a:spcAft>
                <a:spcPts val="0"/>
              </a:spcAft>
              <a:buNone/>
            </a:pPr>
            <a:r>
              <a:rPr lang="ja-JP"/>
              <a:t>令和３年度子供の学習費調査の結果</a:t>
            </a:r>
            <a:endParaRPr/>
          </a:p>
          <a:p>
            <a:pPr marL="0" lvl="0" indent="0" algn="l" rtl="0">
              <a:spcBef>
                <a:spcPts val="0"/>
              </a:spcBef>
              <a:spcAft>
                <a:spcPts val="0"/>
              </a:spcAft>
              <a:buNone/>
            </a:pPr>
            <a:r>
              <a:rPr lang="ja-JP" u="sng">
                <a:solidFill>
                  <a:schemeClr val="hlink"/>
                </a:solidFill>
                <a:hlinkClick r:id="rId3"/>
              </a:rPr>
              <a:t>https://www.mext.go.jp/content/20221220-mxt_chousa01-000026656_1a.pdf</a:t>
            </a:r>
            <a:endParaRPr/>
          </a:p>
          <a:p>
            <a:pPr marL="0" lvl="0" indent="0" algn="l" rtl="0">
              <a:spcBef>
                <a:spcPts val="0"/>
              </a:spcBef>
              <a:spcAft>
                <a:spcPts val="0"/>
              </a:spcAft>
              <a:buNone/>
            </a:pPr>
            <a:endParaRPr/>
          </a:p>
          <a:p>
            <a:pPr marL="0" lvl="0" indent="0" algn="l" rtl="0">
              <a:spcBef>
                <a:spcPts val="0"/>
              </a:spcBef>
              <a:spcAft>
                <a:spcPts val="0"/>
              </a:spcAft>
              <a:buNone/>
            </a:pPr>
            <a:r>
              <a:rPr lang="ja-JP"/>
              <a:t>からスクショ</a:t>
            </a:r>
            <a:endParaRPr/>
          </a:p>
          <a:p>
            <a:pPr marL="0" lvl="0" indent="0" algn="l" rtl="0">
              <a:spcBef>
                <a:spcPts val="0"/>
              </a:spcBef>
              <a:spcAft>
                <a:spcPts val="0"/>
              </a:spcAft>
              <a:buNone/>
            </a:pPr>
            <a:endParaRPr/>
          </a:p>
          <a:p>
            <a:pPr marL="0" lvl="0" indent="0" algn="l" rtl="0">
              <a:spcBef>
                <a:spcPts val="0"/>
              </a:spcBef>
              <a:spcAft>
                <a:spcPts val="0"/>
              </a:spcAft>
              <a:buNone/>
            </a:pPr>
            <a:r>
              <a:rPr lang="ja-JP"/>
              <a:t>「補助学習費」（自宅学習や学習塾・家庭教師などの経費）</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36" name="Google Shape;136;g31f5d4fda42_1_3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31f5d4fda42_1_44:notes"/>
          <p:cNvSpPr>
            <a:spLocks noGrp="1" noRot="1" noChangeAspect="1"/>
          </p:cNvSpPr>
          <p:nvPr>
            <p:ph type="sldImg" idx="2"/>
          </p:nvPr>
        </p:nvSpPr>
        <p:spPr>
          <a:xfrm>
            <a:off x="1200152" y="1143000"/>
            <a:ext cx="4457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31f5d4fda42_1_4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ja-JP" dirty="0"/>
              <a:t>文部科学省</a:t>
            </a:r>
            <a:endParaRPr dirty="0"/>
          </a:p>
          <a:p>
            <a:pPr marL="0" lvl="0" indent="0" algn="l" rtl="0">
              <a:spcBef>
                <a:spcPts val="0"/>
              </a:spcBef>
              <a:spcAft>
                <a:spcPts val="0"/>
              </a:spcAft>
              <a:buNone/>
            </a:pPr>
            <a:r>
              <a:rPr lang="ja-JP" dirty="0"/>
              <a:t>令和３年度子供の学習費調査の結果</a:t>
            </a:r>
            <a:endParaRPr dirty="0"/>
          </a:p>
          <a:p>
            <a:pPr marL="0" lvl="0" indent="0" algn="l" rtl="0">
              <a:spcBef>
                <a:spcPts val="0"/>
              </a:spcBef>
              <a:spcAft>
                <a:spcPts val="0"/>
              </a:spcAft>
              <a:buNone/>
            </a:pPr>
            <a:r>
              <a:rPr lang="ja-JP" u="sng" dirty="0">
                <a:solidFill>
                  <a:schemeClr val="hlink"/>
                </a:solidFill>
                <a:hlinkClick r:id="rId3"/>
              </a:rPr>
              <a:t>https://www.mext.go.jp/content/20221220-mxt_chousa01-000026656_1a.pdf</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ja-JP" dirty="0"/>
              <a:t>からスクショ</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ja-JP" dirty="0"/>
              <a:t>「補助学習費」（自宅学習や学習塾・家庭教師などの経費）</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144" name="Google Shape;144;g31f5d4fda42_1_4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31f5d4fda42_1_51:notes"/>
          <p:cNvSpPr>
            <a:spLocks noGrp="1" noRot="1" noChangeAspect="1"/>
          </p:cNvSpPr>
          <p:nvPr>
            <p:ph type="sldImg" idx="2"/>
          </p:nvPr>
        </p:nvSpPr>
        <p:spPr>
          <a:xfrm>
            <a:off x="1200152" y="1143000"/>
            <a:ext cx="4457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31f5d4fda42_1_5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ja-JP"/>
              <a:t>文部科学省</a:t>
            </a:r>
            <a:endParaRPr/>
          </a:p>
          <a:p>
            <a:pPr marL="0" lvl="0" indent="0" algn="l" rtl="0">
              <a:spcBef>
                <a:spcPts val="0"/>
              </a:spcBef>
              <a:spcAft>
                <a:spcPts val="0"/>
              </a:spcAft>
              <a:buNone/>
            </a:pPr>
            <a:r>
              <a:rPr lang="ja-JP"/>
              <a:t>令和３年度子供の学習費調査の結果</a:t>
            </a:r>
            <a:endParaRPr/>
          </a:p>
          <a:p>
            <a:pPr marL="0" lvl="0" indent="0" algn="l" rtl="0">
              <a:spcBef>
                <a:spcPts val="0"/>
              </a:spcBef>
              <a:spcAft>
                <a:spcPts val="0"/>
              </a:spcAft>
              <a:buNone/>
            </a:pPr>
            <a:r>
              <a:rPr lang="ja-JP" u="sng">
                <a:solidFill>
                  <a:schemeClr val="hlink"/>
                </a:solidFill>
                <a:hlinkClick r:id="rId3"/>
              </a:rPr>
              <a:t>https://www.mext.go.jp/content/20221220-mxt_chousa01-000026656_1a.pdf</a:t>
            </a:r>
            <a:endParaRPr/>
          </a:p>
          <a:p>
            <a:pPr marL="0" lvl="0" indent="0" algn="l" rtl="0">
              <a:spcBef>
                <a:spcPts val="0"/>
              </a:spcBef>
              <a:spcAft>
                <a:spcPts val="0"/>
              </a:spcAft>
              <a:buNone/>
            </a:pPr>
            <a:endParaRPr/>
          </a:p>
          <a:p>
            <a:pPr marL="0" lvl="0" indent="0" algn="l" rtl="0">
              <a:spcBef>
                <a:spcPts val="0"/>
              </a:spcBef>
              <a:spcAft>
                <a:spcPts val="0"/>
              </a:spcAft>
              <a:buNone/>
            </a:pPr>
            <a:r>
              <a:rPr lang="ja-JP"/>
              <a:t>からスクショ</a:t>
            </a:r>
            <a:endParaRPr/>
          </a:p>
          <a:p>
            <a:pPr marL="0" lvl="0" indent="0" algn="l" rtl="0">
              <a:spcBef>
                <a:spcPts val="0"/>
              </a:spcBef>
              <a:spcAft>
                <a:spcPts val="0"/>
              </a:spcAft>
              <a:buNone/>
            </a:pPr>
            <a:endParaRPr/>
          </a:p>
          <a:p>
            <a:pPr marL="0" lvl="0" indent="0" algn="l" rtl="0">
              <a:spcBef>
                <a:spcPts val="0"/>
              </a:spcBef>
              <a:spcAft>
                <a:spcPts val="0"/>
              </a:spcAft>
              <a:buNone/>
            </a:pPr>
            <a:r>
              <a:rPr lang="ja-JP"/>
              <a:t>「補助学習費」（自宅学習や学習塾・家庭教師などの経費）</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52" name="Google Shape;152;g31f5d4fda42_1_5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1f5d4fda42_1_58:notes"/>
          <p:cNvSpPr>
            <a:spLocks noGrp="1" noRot="1" noChangeAspect="1"/>
          </p:cNvSpPr>
          <p:nvPr>
            <p:ph type="sldImg" idx="2"/>
          </p:nvPr>
        </p:nvSpPr>
        <p:spPr>
          <a:xfrm>
            <a:off x="1200152" y="1143000"/>
            <a:ext cx="4457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31f5d4fda42_1_5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ja-JP"/>
              <a:t>文部科学省</a:t>
            </a:r>
            <a:endParaRPr/>
          </a:p>
          <a:p>
            <a:pPr marL="0" lvl="0" indent="0" algn="l" rtl="0">
              <a:spcBef>
                <a:spcPts val="0"/>
              </a:spcBef>
              <a:spcAft>
                <a:spcPts val="0"/>
              </a:spcAft>
              <a:buNone/>
            </a:pPr>
            <a:r>
              <a:rPr lang="ja-JP"/>
              <a:t>令和３年度子供の学習費調査の結果</a:t>
            </a:r>
            <a:endParaRPr/>
          </a:p>
          <a:p>
            <a:pPr marL="0" lvl="0" indent="0" algn="l" rtl="0">
              <a:spcBef>
                <a:spcPts val="0"/>
              </a:spcBef>
              <a:spcAft>
                <a:spcPts val="0"/>
              </a:spcAft>
              <a:buNone/>
            </a:pPr>
            <a:r>
              <a:rPr lang="ja-JP" u="sng">
                <a:solidFill>
                  <a:schemeClr val="hlink"/>
                </a:solidFill>
                <a:hlinkClick r:id="rId3"/>
              </a:rPr>
              <a:t>https://www.mext.go.jp/content/20221220-mxt_chousa01-000026656_1a.pdf</a:t>
            </a:r>
            <a:endParaRPr/>
          </a:p>
          <a:p>
            <a:pPr marL="0" lvl="0" indent="0" algn="l" rtl="0">
              <a:spcBef>
                <a:spcPts val="0"/>
              </a:spcBef>
              <a:spcAft>
                <a:spcPts val="0"/>
              </a:spcAft>
              <a:buNone/>
            </a:pPr>
            <a:endParaRPr/>
          </a:p>
          <a:p>
            <a:pPr marL="0" lvl="0" indent="0" algn="l" rtl="0">
              <a:spcBef>
                <a:spcPts val="0"/>
              </a:spcBef>
              <a:spcAft>
                <a:spcPts val="0"/>
              </a:spcAft>
              <a:buNone/>
            </a:pPr>
            <a:r>
              <a:rPr lang="ja-JP"/>
              <a:t>からスクショ</a:t>
            </a:r>
            <a:endParaRPr/>
          </a:p>
          <a:p>
            <a:pPr marL="0" lvl="0" indent="0" algn="l" rtl="0">
              <a:spcBef>
                <a:spcPts val="0"/>
              </a:spcBef>
              <a:spcAft>
                <a:spcPts val="0"/>
              </a:spcAft>
              <a:buNone/>
            </a:pPr>
            <a:endParaRPr/>
          </a:p>
          <a:p>
            <a:pPr marL="0" lvl="0" indent="0" algn="l" rtl="0">
              <a:spcBef>
                <a:spcPts val="0"/>
              </a:spcBef>
              <a:spcAft>
                <a:spcPts val="0"/>
              </a:spcAft>
              <a:buNone/>
            </a:pPr>
            <a:r>
              <a:rPr lang="ja-JP"/>
              <a:t>「補助学習費」（自宅学習や学習塾・家庭教師などの経費）</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60" name="Google Shape;160;g31f5d4fda42_1_5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7</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タイトル スライド" type="title">
  <p:cSld name="TITLE">
    <p:spTree>
      <p:nvGrpSpPr>
        <p:cNvPr id="1" name="Shape 15"/>
        <p:cNvGrpSpPr/>
        <p:nvPr/>
      </p:nvGrpSpPr>
      <p:grpSpPr>
        <a:xfrm>
          <a:off x="0" y="0"/>
          <a:ext cx="0" cy="0"/>
          <a:chOff x="0" y="0"/>
          <a:chExt cx="0" cy="0"/>
        </a:xfrm>
      </p:grpSpPr>
      <p:sp>
        <p:nvSpPr>
          <p:cNvPr id="16" name="Google Shape;16;p15"/>
          <p:cNvSpPr txBox="1">
            <a:spLocks noGrp="1"/>
          </p:cNvSpPr>
          <p:nvPr>
            <p:ph type="ctrTitle"/>
          </p:nvPr>
        </p:nvSpPr>
        <p:spPr>
          <a:xfrm>
            <a:off x="742950" y="1122363"/>
            <a:ext cx="84201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5"/>
          <p:cNvSpPr txBox="1">
            <a:spLocks noGrp="1"/>
          </p:cNvSpPr>
          <p:nvPr>
            <p:ph type="subTitle" idx="1"/>
          </p:nvPr>
        </p:nvSpPr>
        <p:spPr>
          <a:xfrm>
            <a:off x="1238250" y="3602038"/>
            <a:ext cx="74295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5"/>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5"/>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5"/>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72"/>
        <p:cNvGrpSpPr/>
        <p:nvPr/>
      </p:nvGrpSpPr>
      <p:grpSpPr>
        <a:xfrm>
          <a:off x="0" y="0"/>
          <a:ext cx="0" cy="0"/>
          <a:chOff x="0" y="0"/>
          <a:chExt cx="0" cy="0"/>
        </a:xfrm>
      </p:grpSpPr>
      <p:sp>
        <p:nvSpPr>
          <p:cNvPr id="73" name="Google Shape;73;p24"/>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4"/>
          <p:cNvSpPr txBox="1">
            <a:spLocks noGrp="1"/>
          </p:cNvSpPr>
          <p:nvPr>
            <p:ph type="body" idx="1"/>
          </p:nvPr>
        </p:nvSpPr>
        <p:spPr>
          <a:xfrm rot="5400000">
            <a:off x="2777332" y="-270668"/>
            <a:ext cx="4351338" cy="85439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4"/>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4"/>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4"/>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78"/>
        <p:cNvGrpSpPr/>
        <p:nvPr/>
      </p:nvGrpSpPr>
      <p:grpSpPr>
        <a:xfrm>
          <a:off x="0" y="0"/>
          <a:ext cx="0" cy="0"/>
          <a:chOff x="0" y="0"/>
          <a:chExt cx="0" cy="0"/>
        </a:xfrm>
      </p:grpSpPr>
      <p:sp>
        <p:nvSpPr>
          <p:cNvPr id="79" name="Google Shape;79;p25"/>
          <p:cNvSpPr txBox="1">
            <a:spLocks noGrp="1"/>
          </p:cNvSpPr>
          <p:nvPr>
            <p:ph type="title"/>
          </p:nvPr>
        </p:nvSpPr>
        <p:spPr>
          <a:xfrm rot="5400000">
            <a:off x="5251054" y="2203054"/>
            <a:ext cx="5811838" cy="213598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5"/>
          <p:cNvSpPr txBox="1">
            <a:spLocks noGrp="1"/>
          </p:cNvSpPr>
          <p:nvPr>
            <p:ph type="body" idx="1"/>
          </p:nvPr>
        </p:nvSpPr>
        <p:spPr>
          <a:xfrm rot="5400000">
            <a:off x="917179" y="128984"/>
            <a:ext cx="5811838" cy="6284119"/>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5"/>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5"/>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5"/>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21"/>
        <p:cNvGrpSpPr/>
        <p:nvPr/>
      </p:nvGrpSpPr>
      <p:grpSpPr>
        <a:xfrm>
          <a:off x="0" y="0"/>
          <a:ext cx="0" cy="0"/>
          <a:chOff x="0" y="0"/>
          <a:chExt cx="0" cy="0"/>
        </a:xfrm>
      </p:grpSpPr>
      <p:sp>
        <p:nvSpPr>
          <p:cNvPr id="22" name="Google Shape;22;p16"/>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6"/>
          <p:cNvSpPr txBox="1">
            <a:spLocks noGrp="1"/>
          </p:cNvSpPr>
          <p:nvPr>
            <p:ph type="body" idx="1"/>
          </p:nvPr>
        </p:nvSpPr>
        <p:spPr>
          <a:xfrm>
            <a:off x="681038" y="1825625"/>
            <a:ext cx="8543925"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6"/>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6"/>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6"/>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27"/>
        <p:cNvGrpSpPr/>
        <p:nvPr/>
      </p:nvGrpSpPr>
      <p:grpSpPr>
        <a:xfrm>
          <a:off x="0" y="0"/>
          <a:ext cx="0" cy="0"/>
          <a:chOff x="0" y="0"/>
          <a:chExt cx="0" cy="0"/>
        </a:xfrm>
      </p:grpSpPr>
      <p:sp>
        <p:nvSpPr>
          <p:cNvPr id="28" name="Google Shape;28;p17"/>
          <p:cNvSpPr txBox="1">
            <a:spLocks noGrp="1"/>
          </p:cNvSpPr>
          <p:nvPr>
            <p:ph type="title"/>
          </p:nvPr>
        </p:nvSpPr>
        <p:spPr>
          <a:xfrm>
            <a:off x="675879" y="1709740"/>
            <a:ext cx="8543925"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7"/>
          <p:cNvSpPr txBox="1">
            <a:spLocks noGrp="1"/>
          </p:cNvSpPr>
          <p:nvPr>
            <p:ph type="body" idx="1"/>
          </p:nvPr>
        </p:nvSpPr>
        <p:spPr>
          <a:xfrm>
            <a:off x="675879" y="4589465"/>
            <a:ext cx="8543925"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17"/>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7"/>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7"/>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33"/>
        <p:cNvGrpSpPr/>
        <p:nvPr/>
      </p:nvGrpSpPr>
      <p:grpSpPr>
        <a:xfrm>
          <a:off x="0" y="0"/>
          <a:ext cx="0" cy="0"/>
          <a:chOff x="0" y="0"/>
          <a:chExt cx="0" cy="0"/>
        </a:xfrm>
      </p:grpSpPr>
      <p:sp>
        <p:nvSpPr>
          <p:cNvPr id="34" name="Google Shape;34;p18"/>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8"/>
          <p:cNvSpPr txBox="1">
            <a:spLocks noGrp="1"/>
          </p:cNvSpPr>
          <p:nvPr>
            <p:ph type="body" idx="1"/>
          </p:nvPr>
        </p:nvSpPr>
        <p:spPr>
          <a:xfrm>
            <a:off x="681038" y="1825625"/>
            <a:ext cx="421005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8"/>
          <p:cNvSpPr txBox="1">
            <a:spLocks noGrp="1"/>
          </p:cNvSpPr>
          <p:nvPr>
            <p:ph type="body" idx="2"/>
          </p:nvPr>
        </p:nvSpPr>
        <p:spPr>
          <a:xfrm>
            <a:off x="5014913" y="1825625"/>
            <a:ext cx="421005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8"/>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8"/>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8"/>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40"/>
        <p:cNvGrpSpPr/>
        <p:nvPr/>
      </p:nvGrpSpPr>
      <p:grpSpPr>
        <a:xfrm>
          <a:off x="0" y="0"/>
          <a:ext cx="0" cy="0"/>
          <a:chOff x="0" y="0"/>
          <a:chExt cx="0" cy="0"/>
        </a:xfrm>
      </p:grpSpPr>
      <p:sp>
        <p:nvSpPr>
          <p:cNvPr id="41" name="Google Shape;41;p19"/>
          <p:cNvSpPr txBox="1">
            <a:spLocks noGrp="1"/>
          </p:cNvSpPr>
          <p:nvPr>
            <p:ph type="title"/>
          </p:nvPr>
        </p:nvSpPr>
        <p:spPr>
          <a:xfrm>
            <a:off x="68232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9"/>
          <p:cNvSpPr txBox="1">
            <a:spLocks noGrp="1"/>
          </p:cNvSpPr>
          <p:nvPr>
            <p:ph type="body" idx="1"/>
          </p:nvPr>
        </p:nvSpPr>
        <p:spPr>
          <a:xfrm>
            <a:off x="682329" y="1681163"/>
            <a:ext cx="4190702"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9"/>
          <p:cNvSpPr txBox="1">
            <a:spLocks noGrp="1"/>
          </p:cNvSpPr>
          <p:nvPr>
            <p:ph type="body" idx="2"/>
          </p:nvPr>
        </p:nvSpPr>
        <p:spPr>
          <a:xfrm>
            <a:off x="682329" y="2505075"/>
            <a:ext cx="4190702"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9"/>
          <p:cNvSpPr txBox="1">
            <a:spLocks noGrp="1"/>
          </p:cNvSpPr>
          <p:nvPr>
            <p:ph type="body" idx="3"/>
          </p:nvPr>
        </p:nvSpPr>
        <p:spPr>
          <a:xfrm>
            <a:off x="5014913" y="1681163"/>
            <a:ext cx="421134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9"/>
          <p:cNvSpPr txBox="1">
            <a:spLocks noGrp="1"/>
          </p:cNvSpPr>
          <p:nvPr>
            <p:ph type="body" idx="4"/>
          </p:nvPr>
        </p:nvSpPr>
        <p:spPr>
          <a:xfrm>
            <a:off x="5014913" y="2505075"/>
            <a:ext cx="421134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9"/>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9"/>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9"/>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49"/>
        <p:cNvGrpSpPr/>
        <p:nvPr/>
      </p:nvGrpSpPr>
      <p:grpSpPr>
        <a:xfrm>
          <a:off x="0" y="0"/>
          <a:ext cx="0" cy="0"/>
          <a:chOff x="0" y="0"/>
          <a:chExt cx="0" cy="0"/>
        </a:xfrm>
      </p:grpSpPr>
      <p:sp>
        <p:nvSpPr>
          <p:cNvPr id="50" name="Google Shape;50;p20"/>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20"/>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0"/>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0"/>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白紙" type="blank">
  <p:cSld name="BLANK">
    <p:spTree>
      <p:nvGrpSpPr>
        <p:cNvPr id="1" name="Shape 54"/>
        <p:cNvGrpSpPr/>
        <p:nvPr/>
      </p:nvGrpSpPr>
      <p:grpSpPr>
        <a:xfrm>
          <a:off x="0" y="0"/>
          <a:ext cx="0" cy="0"/>
          <a:chOff x="0" y="0"/>
          <a:chExt cx="0" cy="0"/>
        </a:xfrm>
      </p:grpSpPr>
      <p:sp>
        <p:nvSpPr>
          <p:cNvPr id="55" name="Google Shape;55;p21"/>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1"/>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1"/>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58"/>
        <p:cNvGrpSpPr/>
        <p:nvPr/>
      </p:nvGrpSpPr>
      <p:grpSpPr>
        <a:xfrm>
          <a:off x="0" y="0"/>
          <a:ext cx="0" cy="0"/>
          <a:chOff x="0" y="0"/>
          <a:chExt cx="0" cy="0"/>
        </a:xfrm>
      </p:grpSpPr>
      <p:sp>
        <p:nvSpPr>
          <p:cNvPr id="59" name="Google Shape;59;p22"/>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22"/>
          <p:cNvSpPr txBox="1">
            <a:spLocks noGrp="1"/>
          </p:cNvSpPr>
          <p:nvPr>
            <p:ph type="body" idx="1"/>
          </p:nvPr>
        </p:nvSpPr>
        <p:spPr>
          <a:xfrm>
            <a:off x="4211340" y="987427"/>
            <a:ext cx="5014913"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22"/>
          <p:cNvSpPr txBox="1">
            <a:spLocks noGrp="1"/>
          </p:cNvSpPr>
          <p:nvPr>
            <p:ph type="body" idx="2"/>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22"/>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2"/>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2"/>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65"/>
        <p:cNvGrpSpPr/>
        <p:nvPr/>
      </p:nvGrpSpPr>
      <p:grpSpPr>
        <a:xfrm>
          <a:off x="0" y="0"/>
          <a:ext cx="0" cy="0"/>
          <a:chOff x="0" y="0"/>
          <a:chExt cx="0" cy="0"/>
        </a:xfrm>
      </p:grpSpPr>
      <p:sp>
        <p:nvSpPr>
          <p:cNvPr id="66" name="Google Shape;66;p23"/>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3"/>
          <p:cNvSpPr>
            <a:spLocks noGrp="1"/>
          </p:cNvSpPr>
          <p:nvPr>
            <p:ph type="pic" idx="2"/>
          </p:nvPr>
        </p:nvSpPr>
        <p:spPr>
          <a:xfrm>
            <a:off x="4211340" y="987427"/>
            <a:ext cx="5014913" cy="4873625"/>
          </a:xfrm>
          <a:prstGeom prst="rect">
            <a:avLst/>
          </a:prstGeom>
          <a:noFill/>
          <a:ln>
            <a:noFill/>
          </a:ln>
        </p:spPr>
      </p:sp>
      <p:sp>
        <p:nvSpPr>
          <p:cNvPr id="68" name="Google Shape;68;p23"/>
          <p:cNvSpPr txBox="1">
            <a:spLocks noGrp="1"/>
          </p:cNvSpPr>
          <p:nvPr>
            <p:ph type="body" idx="1"/>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3"/>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3"/>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3"/>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4"/>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4"/>
          <p:cNvSpPr txBox="1">
            <a:spLocks noGrp="1"/>
          </p:cNvSpPr>
          <p:nvPr>
            <p:ph type="body" idx="1"/>
          </p:nvPr>
        </p:nvSpPr>
        <p:spPr>
          <a:xfrm>
            <a:off x="681038" y="1825625"/>
            <a:ext cx="8543925"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4"/>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4"/>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4"/>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benesse.jp/berd/up_images/research/2017_Gakko_gai_tyosa_web.pdf"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Google Shape;89;p1"/>
          <p:cNvPicPr preferRelativeResize="0"/>
          <p:nvPr/>
        </p:nvPicPr>
        <p:blipFill rotWithShape="1">
          <a:blip r:embed="rId3">
            <a:alphaModFix/>
          </a:blip>
          <a:srcRect/>
          <a:stretch/>
        </p:blipFill>
        <p:spPr>
          <a:xfrm rot="10800000" flipH="1">
            <a:off x="0" y="248845"/>
            <a:ext cx="7038499" cy="713739"/>
          </a:xfrm>
          <a:prstGeom prst="rect">
            <a:avLst/>
          </a:prstGeom>
          <a:noFill/>
          <a:ln>
            <a:noFill/>
          </a:ln>
        </p:spPr>
      </p:pic>
      <p:pic>
        <p:nvPicPr>
          <p:cNvPr id="90" name="Google Shape;90;p1"/>
          <p:cNvPicPr preferRelativeResize="0"/>
          <p:nvPr/>
        </p:nvPicPr>
        <p:blipFill rotWithShape="1">
          <a:blip r:embed="rId4">
            <a:alphaModFix/>
          </a:blip>
          <a:srcRect/>
          <a:stretch/>
        </p:blipFill>
        <p:spPr>
          <a:xfrm>
            <a:off x="1022991" y="1037867"/>
            <a:ext cx="8081253" cy="4996125"/>
          </a:xfrm>
          <a:prstGeom prst="rect">
            <a:avLst/>
          </a:prstGeom>
          <a:noFill/>
          <a:ln>
            <a:noFill/>
          </a:ln>
        </p:spPr>
      </p:pic>
      <p:sp>
        <p:nvSpPr>
          <p:cNvPr id="91" name="Google Shape;91;p1"/>
          <p:cNvSpPr txBox="1"/>
          <p:nvPr/>
        </p:nvSpPr>
        <p:spPr>
          <a:xfrm>
            <a:off x="677569" y="6254058"/>
            <a:ext cx="6615890" cy="3550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569" b="0" i="0" u="none" strike="noStrike" cap="none">
                <a:solidFill>
                  <a:schemeClr val="dk1"/>
                </a:solidFill>
                <a:latin typeface="Calibri"/>
                <a:ea typeface="Calibri"/>
                <a:cs typeface="Calibri"/>
                <a:sym typeface="Calibri"/>
              </a:rPr>
              <a:t>注１　スポーツ活動、芸術活動、家庭学習活動、教室学習活動の費用は、種類ごとの活動費をそれぞれの活動分野別に合計した。活動を行っていない場合は、 ０円として平均値を計算している。 </a:t>
            </a:r>
            <a:endParaRPr sz="569">
              <a:solidFill>
                <a:schemeClr val="dk1"/>
              </a:solidFill>
              <a:latin typeface="Calibri"/>
              <a:ea typeface="Calibri"/>
              <a:cs typeface="Calibri"/>
              <a:sym typeface="Calibri"/>
            </a:endParaRPr>
          </a:p>
          <a:p>
            <a:pPr marL="0" marR="0" lvl="0" indent="0" algn="l" rtl="0">
              <a:spcBef>
                <a:spcPts val="0"/>
              </a:spcBef>
              <a:spcAft>
                <a:spcPts val="0"/>
              </a:spcAft>
              <a:buNone/>
            </a:pPr>
            <a:r>
              <a:rPr lang="ja-JP" sz="569">
                <a:solidFill>
                  <a:schemeClr val="dk1"/>
                </a:solidFill>
                <a:latin typeface="Calibri"/>
                <a:ea typeface="Calibri"/>
                <a:cs typeface="Calibri"/>
                <a:sym typeface="Calibri"/>
              </a:rPr>
              <a:t>注２　各活動の費用は十の位を四捨五入して、百の位にして示した。合計金額は、それらの値を足し合わせて算出した。</a:t>
            </a:r>
            <a:endParaRPr sz="569">
              <a:solidFill>
                <a:schemeClr val="dk1"/>
              </a:solidFill>
              <a:latin typeface="Calibri"/>
              <a:ea typeface="Calibri"/>
              <a:cs typeface="Calibri"/>
              <a:sym typeface="Calibri"/>
            </a:endParaRPr>
          </a:p>
          <a:p>
            <a:pPr marL="0" marR="0" lvl="0" indent="0" algn="l" rtl="0">
              <a:spcBef>
                <a:spcPts val="0"/>
              </a:spcBef>
              <a:spcAft>
                <a:spcPts val="0"/>
              </a:spcAft>
              <a:buNone/>
            </a:pPr>
            <a:r>
              <a:rPr lang="ja-JP" sz="569">
                <a:solidFill>
                  <a:schemeClr val="dk1"/>
                </a:solidFill>
                <a:latin typeface="Calibri"/>
                <a:ea typeface="Calibri"/>
                <a:cs typeface="Calibri"/>
                <a:sym typeface="Calibri"/>
              </a:rPr>
              <a:t> 注３　2013年調査で家庭学習活動について「知育玩具」「絵本」「幼児向け雑誌」「学習雑誌」「知育・教育のアプリ」を新設したが、2009年調査に揃え、新設項目 は除外して集計した。</a:t>
            </a:r>
            <a:endParaRPr/>
          </a:p>
        </p:txBody>
      </p:sp>
      <p:sp>
        <p:nvSpPr>
          <p:cNvPr id="92" name="Google Shape;92;p1"/>
          <p:cNvSpPr txBox="1"/>
          <p:nvPr/>
        </p:nvSpPr>
        <p:spPr>
          <a:xfrm>
            <a:off x="218662" y="312254"/>
            <a:ext cx="8152531" cy="445014"/>
          </a:xfrm>
          <a:prstGeom prst="rect">
            <a:avLst/>
          </a:prstGeom>
          <a:noFill/>
          <a:ln>
            <a:noFill/>
          </a:ln>
        </p:spPr>
        <p:txBody>
          <a:bodyPr spcFirstLastPara="1" wrap="square" lIns="74275" tIns="37125" rIns="74275" bIns="37125" anchor="ctr" anchorCtr="0">
            <a:noAutofit/>
          </a:bodyPr>
          <a:lstStyle/>
          <a:p>
            <a:pPr marL="0" marR="0" lvl="0" indent="0" algn="l" rtl="0">
              <a:lnSpc>
                <a:spcPct val="150000"/>
              </a:lnSpc>
              <a:spcBef>
                <a:spcPts val="0"/>
              </a:spcBef>
              <a:spcAft>
                <a:spcPts val="0"/>
              </a:spcAft>
              <a:buClr>
                <a:schemeClr val="dk1"/>
              </a:buClr>
              <a:buSzPts val="2000"/>
              <a:buFont typeface="Arial"/>
              <a:buNone/>
            </a:pPr>
            <a:r>
              <a:rPr lang="ja-JP" sz="2000" b="0" u="none">
                <a:solidFill>
                  <a:schemeClr val="dk1"/>
                </a:solidFill>
                <a:latin typeface="Arial"/>
                <a:ea typeface="Arial"/>
                <a:cs typeface="Arial"/>
                <a:sym typeface="Arial"/>
              </a:rPr>
              <a:t>子どもの学校外教育活動にかける費用（学年別）</a:t>
            </a:r>
            <a:endParaRPr sz="2000" b="1" u="none">
              <a:solidFill>
                <a:schemeClr val="dk1"/>
              </a:solidFill>
              <a:latin typeface="Arial"/>
              <a:ea typeface="Arial"/>
              <a:cs typeface="Arial"/>
              <a:sym typeface="Arial"/>
            </a:endParaRPr>
          </a:p>
        </p:txBody>
      </p:sp>
      <p:sp>
        <p:nvSpPr>
          <p:cNvPr id="93" name="Google Shape;93;p1"/>
          <p:cNvSpPr txBox="1"/>
          <p:nvPr/>
        </p:nvSpPr>
        <p:spPr>
          <a:xfrm>
            <a:off x="7543242" y="6355740"/>
            <a:ext cx="2202847" cy="3548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853">
                <a:solidFill>
                  <a:schemeClr val="dk1"/>
                </a:solidFill>
                <a:latin typeface="Calibri"/>
                <a:ea typeface="Calibri"/>
                <a:cs typeface="Calibri"/>
                <a:sym typeface="Calibri"/>
              </a:rPr>
              <a:t>出典：</a:t>
            </a:r>
            <a:r>
              <a:rPr lang="ja-JP" sz="853" u="sng">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学校外教育活動に関する調査 2017</a:t>
            </a:r>
            <a:endParaRPr/>
          </a:p>
          <a:p>
            <a:pPr marL="0" marR="0" lvl="0" indent="0" algn="l" rtl="0">
              <a:spcBef>
                <a:spcPts val="0"/>
              </a:spcBef>
              <a:spcAft>
                <a:spcPts val="0"/>
              </a:spcAft>
              <a:buNone/>
            </a:pPr>
            <a:endParaRPr sz="853">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98" name="Google Shape;98;g31f5d4fda42_1_0"/>
          <p:cNvPicPr preferRelativeResize="0"/>
          <p:nvPr/>
        </p:nvPicPr>
        <p:blipFill rotWithShape="1">
          <a:blip r:embed="rId3">
            <a:alphaModFix/>
          </a:blip>
          <a:srcRect/>
          <a:stretch/>
        </p:blipFill>
        <p:spPr>
          <a:xfrm rot="10800000" flipH="1">
            <a:off x="0" y="417890"/>
            <a:ext cx="5599377" cy="657809"/>
          </a:xfrm>
          <a:prstGeom prst="rect">
            <a:avLst/>
          </a:prstGeom>
          <a:noFill/>
          <a:ln>
            <a:noFill/>
          </a:ln>
        </p:spPr>
      </p:pic>
      <p:sp>
        <p:nvSpPr>
          <p:cNvPr id="99" name="Google Shape;99;g31f5d4fda42_1_0"/>
          <p:cNvSpPr txBox="1"/>
          <p:nvPr/>
        </p:nvSpPr>
        <p:spPr>
          <a:xfrm>
            <a:off x="456412" y="509497"/>
            <a:ext cx="6215400" cy="485100"/>
          </a:xfrm>
          <a:prstGeom prst="rect">
            <a:avLst/>
          </a:prstGeom>
          <a:noFill/>
          <a:ln>
            <a:noFill/>
          </a:ln>
        </p:spPr>
        <p:txBody>
          <a:bodyPr spcFirstLastPara="1" wrap="square" lIns="84125" tIns="42050" rIns="84125" bIns="42050" anchor="ctr" anchorCtr="0">
            <a:spAutoFit/>
          </a:bodyPr>
          <a:lstStyle/>
          <a:p>
            <a:pPr marL="0" lvl="0" indent="0" algn="l" rtl="0">
              <a:lnSpc>
                <a:spcPct val="150000"/>
              </a:lnSpc>
              <a:spcBef>
                <a:spcPts val="0"/>
              </a:spcBef>
              <a:spcAft>
                <a:spcPts val="0"/>
              </a:spcAft>
              <a:buClr>
                <a:srgbClr val="F29558"/>
              </a:buClr>
              <a:buSzPts val="2600"/>
              <a:buFont typeface="Arial"/>
              <a:buNone/>
            </a:pPr>
            <a:r>
              <a:rPr lang="ja-JP" sz="2600" b="1">
                <a:solidFill>
                  <a:srgbClr val="F29558"/>
                </a:solidFill>
              </a:rPr>
              <a:t>習いごと</a:t>
            </a:r>
            <a:endParaRPr sz="2600" b="1">
              <a:solidFill>
                <a:srgbClr val="F29558"/>
              </a:solidFill>
            </a:endParaRPr>
          </a:p>
        </p:txBody>
      </p:sp>
      <p:grpSp>
        <p:nvGrpSpPr>
          <p:cNvPr id="100" name="Google Shape;100;g31f5d4fda42_1_0"/>
          <p:cNvGrpSpPr/>
          <p:nvPr/>
        </p:nvGrpSpPr>
        <p:grpSpPr>
          <a:xfrm>
            <a:off x="100519" y="2556111"/>
            <a:ext cx="8962124" cy="1176332"/>
            <a:chOff x="471504" y="3880106"/>
            <a:chExt cx="6386463" cy="1176332"/>
          </a:xfrm>
        </p:grpSpPr>
        <p:grpSp>
          <p:nvGrpSpPr>
            <p:cNvPr id="101" name="Google Shape;101;g31f5d4fda42_1_0"/>
            <p:cNvGrpSpPr/>
            <p:nvPr/>
          </p:nvGrpSpPr>
          <p:grpSpPr>
            <a:xfrm>
              <a:off x="471504" y="3880106"/>
              <a:ext cx="2153156" cy="1176332"/>
              <a:chOff x="694267" y="3880010"/>
              <a:chExt cx="1964200" cy="1073100"/>
            </a:xfrm>
          </p:grpSpPr>
          <p:sp>
            <p:nvSpPr>
              <p:cNvPr id="102" name="Google Shape;102;g31f5d4fda42_1_0"/>
              <p:cNvSpPr/>
              <p:nvPr/>
            </p:nvSpPr>
            <p:spPr>
              <a:xfrm>
                <a:off x="694267" y="3880010"/>
                <a:ext cx="1507200" cy="1073100"/>
              </a:xfrm>
              <a:prstGeom prst="roundRect">
                <a:avLst>
                  <a:gd name="adj" fmla="val 50000"/>
                </a:avLst>
              </a:prstGeom>
              <a:solidFill>
                <a:srgbClr val="F7B264"/>
              </a:solidFill>
              <a:ln>
                <a:noFill/>
              </a:ln>
            </p:spPr>
            <p:txBody>
              <a:bodyPr spcFirstLastPara="1" wrap="square" lIns="84125" tIns="42050" rIns="84125" bIns="4205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chemeClr val="lt1"/>
                  </a:solidFill>
                  <a:latin typeface="Arial"/>
                  <a:ea typeface="Arial"/>
                  <a:cs typeface="Arial"/>
                  <a:sym typeface="Arial"/>
                </a:endParaRPr>
              </a:p>
            </p:txBody>
          </p:sp>
          <p:sp>
            <p:nvSpPr>
              <p:cNvPr id="103" name="Google Shape;103;g31f5d4fda42_1_0"/>
              <p:cNvSpPr/>
              <p:nvPr/>
            </p:nvSpPr>
            <p:spPr>
              <a:xfrm>
                <a:off x="1507067" y="3880010"/>
                <a:ext cx="1151400" cy="1073100"/>
              </a:xfrm>
              <a:prstGeom prst="rect">
                <a:avLst/>
              </a:prstGeom>
              <a:solidFill>
                <a:srgbClr val="F7B264"/>
              </a:solidFill>
              <a:ln>
                <a:noFill/>
              </a:ln>
            </p:spPr>
            <p:txBody>
              <a:bodyPr spcFirstLastPara="1" wrap="square" lIns="84125" tIns="42050" rIns="84125" bIns="4205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chemeClr val="lt1"/>
                  </a:solidFill>
                  <a:latin typeface="Arial"/>
                  <a:ea typeface="Arial"/>
                  <a:cs typeface="Arial"/>
                  <a:sym typeface="Arial"/>
                </a:endParaRPr>
              </a:p>
            </p:txBody>
          </p:sp>
        </p:grpSp>
        <p:sp>
          <p:nvSpPr>
            <p:cNvPr id="104" name="Google Shape;104;g31f5d4fda42_1_0"/>
            <p:cNvSpPr/>
            <p:nvPr/>
          </p:nvSpPr>
          <p:spPr>
            <a:xfrm>
              <a:off x="2624667" y="3900730"/>
              <a:ext cx="4233300" cy="1155600"/>
            </a:xfrm>
            <a:prstGeom prst="rect">
              <a:avLst/>
            </a:prstGeom>
            <a:solidFill>
              <a:schemeClr val="lt1"/>
            </a:solidFill>
            <a:ln>
              <a:noFill/>
            </a:ln>
            <a:effectLst>
              <a:outerShdw blurRad="50800" dist="38100" dir="2700000" algn="tl" rotWithShape="0">
                <a:srgbClr val="000000">
                  <a:alpha val="40000"/>
                </a:srgbClr>
              </a:outerShdw>
            </a:effectLst>
          </p:spPr>
          <p:txBody>
            <a:bodyPr spcFirstLastPara="1" wrap="square" lIns="84125" tIns="42050" rIns="84125" bIns="4205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chemeClr val="lt1"/>
                </a:solidFill>
                <a:latin typeface="Arial"/>
                <a:ea typeface="Arial"/>
                <a:cs typeface="Arial"/>
                <a:sym typeface="Arial"/>
              </a:endParaRPr>
            </a:p>
          </p:txBody>
        </p:sp>
      </p:grpSp>
      <p:sp>
        <p:nvSpPr>
          <p:cNvPr id="105" name="Google Shape;105;g31f5d4fda42_1_0"/>
          <p:cNvSpPr txBox="1"/>
          <p:nvPr/>
        </p:nvSpPr>
        <p:spPr>
          <a:xfrm>
            <a:off x="497578" y="2772125"/>
            <a:ext cx="2624400" cy="782100"/>
          </a:xfrm>
          <a:prstGeom prst="rect">
            <a:avLst/>
          </a:prstGeom>
          <a:noFill/>
          <a:ln>
            <a:noFill/>
          </a:ln>
        </p:spPr>
        <p:txBody>
          <a:bodyPr spcFirstLastPara="1" wrap="square" lIns="84125" tIns="42050" rIns="84125" bIns="42050" anchor="ctr" anchorCtr="0">
            <a:noAutofit/>
          </a:bodyPr>
          <a:lstStyle/>
          <a:p>
            <a:pPr marL="0" marR="0" lvl="0" indent="0" algn="l" rtl="0">
              <a:lnSpc>
                <a:spcPct val="100000"/>
              </a:lnSpc>
              <a:spcBef>
                <a:spcPts val="0"/>
              </a:spcBef>
              <a:spcAft>
                <a:spcPts val="0"/>
              </a:spcAft>
              <a:buClr>
                <a:schemeClr val="lt1"/>
              </a:buClr>
              <a:buSzPts val="1500"/>
              <a:buFont typeface="Arial"/>
              <a:buNone/>
            </a:pPr>
            <a:r>
              <a:rPr lang="ja-JP" sz="1500" b="1">
                <a:solidFill>
                  <a:schemeClr val="lt1"/>
                </a:solidFill>
              </a:rPr>
              <a:t>2. 運動系</a:t>
            </a:r>
            <a:endParaRPr sz="1300" b="0" i="0" u="none" strike="noStrike" cap="none">
              <a:solidFill>
                <a:srgbClr val="000000"/>
              </a:solidFill>
              <a:latin typeface="Arial"/>
              <a:ea typeface="Arial"/>
              <a:cs typeface="Arial"/>
              <a:sym typeface="Arial"/>
            </a:endParaRPr>
          </a:p>
        </p:txBody>
      </p:sp>
      <p:sp>
        <p:nvSpPr>
          <p:cNvPr id="106" name="Google Shape;106;g31f5d4fda42_1_0"/>
          <p:cNvSpPr txBox="1"/>
          <p:nvPr/>
        </p:nvSpPr>
        <p:spPr>
          <a:xfrm>
            <a:off x="3249121" y="2556011"/>
            <a:ext cx="5813400" cy="1176300"/>
          </a:xfrm>
          <a:prstGeom prst="rect">
            <a:avLst/>
          </a:prstGeom>
          <a:noFill/>
          <a:ln>
            <a:noFill/>
          </a:ln>
        </p:spPr>
        <p:txBody>
          <a:bodyPr spcFirstLastPara="1" wrap="square" lIns="84125" tIns="42050" rIns="84125" bIns="42050" anchor="ctr" anchorCtr="0">
            <a:normAutofit fontScale="77500"/>
          </a:bodyPr>
          <a:lstStyle/>
          <a:p>
            <a:pPr marL="0" marR="0" lvl="0" indent="0" algn="l" rtl="0">
              <a:lnSpc>
                <a:spcPct val="150000"/>
              </a:lnSpc>
              <a:spcBef>
                <a:spcPts val="0"/>
              </a:spcBef>
              <a:spcAft>
                <a:spcPts val="0"/>
              </a:spcAft>
              <a:buClr>
                <a:schemeClr val="dk1"/>
              </a:buClr>
              <a:buSzPct val="100000"/>
              <a:buFont typeface="Arial"/>
              <a:buNone/>
            </a:pPr>
            <a:r>
              <a:rPr lang="ja-JP" sz="1300">
                <a:solidFill>
                  <a:schemeClr val="dk1"/>
                </a:solidFill>
              </a:rPr>
              <a:t>水泳: 全身運動で基礎体力を養う。競技としても楽しめるため、友達との交流にも役立つ。</a:t>
            </a:r>
            <a:endParaRPr sz="1300">
              <a:solidFill>
                <a:schemeClr val="dk1"/>
              </a:solidFill>
            </a:endParaRPr>
          </a:p>
          <a:p>
            <a:pPr marL="0" marR="0" lvl="0" indent="0" algn="l" rtl="0">
              <a:lnSpc>
                <a:spcPct val="150000"/>
              </a:lnSpc>
              <a:spcBef>
                <a:spcPts val="0"/>
              </a:spcBef>
              <a:spcAft>
                <a:spcPts val="0"/>
              </a:spcAft>
              <a:buClr>
                <a:schemeClr val="dk1"/>
              </a:buClr>
              <a:buSzPct val="100000"/>
              <a:buFont typeface="Arial"/>
              <a:buNone/>
            </a:pPr>
            <a:r>
              <a:rPr lang="ja-JP" sz="1300">
                <a:solidFill>
                  <a:schemeClr val="dk1"/>
                </a:solidFill>
              </a:rPr>
              <a:t>体操: 柔軟性や体幹を鍛えることができ、姿勢改善にも寄与。</a:t>
            </a:r>
            <a:endParaRPr sz="1300">
              <a:solidFill>
                <a:schemeClr val="dk1"/>
              </a:solidFill>
            </a:endParaRPr>
          </a:p>
          <a:p>
            <a:pPr marL="0" marR="0" lvl="0" indent="0" algn="l" rtl="0">
              <a:lnSpc>
                <a:spcPct val="150000"/>
              </a:lnSpc>
              <a:spcBef>
                <a:spcPts val="0"/>
              </a:spcBef>
              <a:spcAft>
                <a:spcPts val="0"/>
              </a:spcAft>
              <a:buClr>
                <a:schemeClr val="dk1"/>
              </a:buClr>
              <a:buSzPct val="100000"/>
              <a:buFont typeface="Arial"/>
              <a:buNone/>
            </a:pPr>
            <a:r>
              <a:rPr lang="ja-JP" sz="1300">
                <a:solidFill>
                  <a:schemeClr val="dk1"/>
                </a:solidFill>
              </a:rPr>
              <a:t>サッカー・フットサル・野球: チームスポーツとして協調性やコミュニケーション能力を育む。</a:t>
            </a:r>
            <a:endParaRPr sz="1300">
              <a:solidFill>
                <a:schemeClr val="dk1"/>
              </a:solidFill>
            </a:endParaRPr>
          </a:p>
          <a:p>
            <a:pPr marL="0" marR="0" lvl="0" indent="0" algn="l" rtl="0">
              <a:lnSpc>
                <a:spcPct val="150000"/>
              </a:lnSpc>
              <a:spcBef>
                <a:spcPts val="0"/>
              </a:spcBef>
              <a:spcAft>
                <a:spcPts val="0"/>
              </a:spcAft>
              <a:buClr>
                <a:schemeClr val="dk1"/>
              </a:buClr>
              <a:buSzPct val="100000"/>
              <a:buFont typeface="Arial"/>
              <a:buNone/>
            </a:pPr>
            <a:r>
              <a:rPr lang="ja-JP" sz="1300">
                <a:solidFill>
                  <a:schemeClr val="dk1"/>
                </a:solidFill>
              </a:rPr>
              <a:t>武道（空手・剣道など）: 礼儀作法や精神力を養う。</a:t>
            </a:r>
            <a:endParaRPr sz="1300">
              <a:solidFill>
                <a:schemeClr val="dk1"/>
              </a:solidFill>
            </a:endParaRPr>
          </a:p>
        </p:txBody>
      </p:sp>
      <p:grpSp>
        <p:nvGrpSpPr>
          <p:cNvPr id="107" name="Google Shape;107;g31f5d4fda42_1_0"/>
          <p:cNvGrpSpPr/>
          <p:nvPr/>
        </p:nvGrpSpPr>
        <p:grpSpPr>
          <a:xfrm>
            <a:off x="100519" y="3886463"/>
            <a:ext cx="8962124" cy="1176332"/>
            <a:chOff x="471504" y="5133173"/>
            <a:chExt cx="6386463" cy="1176332"/>
          </a:xfrm>
        </p:grpSpPr>
        <p:grpSp>
          <p:nvGrpSpPr>
            <p:cNvPr id="108" name="Google Shape;108;g31f5d4fda42_1_0"/>
            <p:cNvGrpSpPr/>
            <p:nvPr/>
          </p:nvGrpSpPr>
          <p:grpSpPr>
            <a:xfrm>
              <a:off x="471504" y="5133173"/>
              <a:ext cx="2153156" cy="1176332"/>
              <a:chOff x="694267" y="3880010"/>
              <a:chExt cx="1964200" cy="1073100"/>
            </a:xfrm>
          </p:grpSpPr>
          <p:sp>
            <p:nvSpPr>
              <p:cNvPr id="109" name="Google Shape;109;g31f5d4fda42_1_0"/>
              <p:cNvSpPr/>
              <p:nvPr/>
            </p:nvSpPr>
            <p:spPr>
              <a:xfrm>
                <a:off x="694267" y="3880010"/>
                <a:ext cx="1507200" cy="1073100"/>
              </a:xfrm>
              <a:prstGeom prst="roundRect">
                <a:avLst>
                  <a:gd name="adj" fmla="val 50000"/>
                </a:avLst>
              </a:prstGeom>
              <a:solidFill>
                <a:srgbClr val="F29558"/>
              </a:solidFill>
              <a:ln>
                <a:noFill/>
              </a:ln>
            </p:spPr>
            <p:txBody>
              <a:bodyPr spcFirstLastPara="1" wrap="square" lIns="84125" tIns="42050" rIns="84125" bIns="4205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chemeClr val="lt1"/>
                  </a:solidFill>
                  <a:latin typeface="Arial"/>
                  <a:ea typeface="Arial"/>
                  <a:cs typeface="Arial"/>
                  <a:sym typeface="Arial"/>
                </a:endParaRPr>
              </a:p>
            </p:txBody>
          </p:sp>
          <p:sp>
            <p:nvSpPr>
              <p:cNvPr id="110" name="Google Shape;110;g31f5d4fda42_1_0"/>
              <p:cNvSpPr/>
              <p:nvPr/>
            </p:nvSpPr>
            <p:spPr>
              <a:xfrm>
                <a:off x="1507067" y="3880010"/>
                <a:ext cx="1151400" cy="1073100"/>
              </a:xfrm>
              <a:prstGeom prst="rect">
                <a:avLst/>
              </a:prstGeom>
              <a:solidFill>
                <a:srgbClr val="F29558"/>
              </a:solidFill>
              <a:ln>
                <a:noFill/>
              </a:ln>
            </p:spPr>
            <p:txBody>
              <a:bodyPr spcFirstLastPara="1" wrap="square" lIns="84125" tIns="42050" rIns="84125" bIns="4205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chemeClr val="lt1"/>
                  </a:solidFill>
                  <a:latin typeface="Arial"/>
                  <a:ea typeface="Arial"/>
                  <a:cs typeface="Arial"/>
                  <a:sym typeface="Arial"/>
                </a:endParaRPr>
              </a:p>
            </p:txBody>
          </p:sp>
        </p:grpSp>
        <p:sp>
          <p:nvSpPr>
            <p:cNvPr id="111" name="Google Shape;111;g31f5d4fda42_1_0"/>
            <p:cNvSpPr/>
            <p:nvPr/>
          </p:nvSpPr>
          <p:spPr>
            <a:xfrm>
              <a:off x="2624667" y="5153797"/>
              <a:ext cx="4233300" cy="1155600"/>
            </a:xfrm>
            <a:prstGeom prst="rect">
              <a:avLst/>
            </a:prstGeom>
            <a:solidFill>
              <a:schemeClr val="lt1"/>
            </a:solidFill>
            <a:ln>
              <a:noFill/>
            </a:ln>
            <a:effectLst>
              <a:outerShdw blurRad="50800" dist="38100" dir="2700000" algn="tl" rotWithShape="0">
                <a:srgbClr val="000000">
                  <a:alpha val="40000"/>
                </a:srgbClr>
              </a:outerShdw>
            </a:effectLst>
          </p:spPr>
          <p:txBody>
            <a:bodyPr spcFirstLastPara="1" wrap="square" lIns="84125" tIns="42050" rIns="84125" bIns="4205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chemeClr val="lt1"/>
                </a:solidFill>
                <a:latin typeface="Arial"/>
                <a:ea typeface="Arial"/>
                <a:cs typeface="Arial"/>
                <a:sym typeface="Arial"/>
              </a:endParaRPr>
            </a:p>
          </p:txBody>
        </p:sp>
      </p:grpSp>
      <p:sp>
        <p:nvSpPr>
          <p:cNvPr id="112" name="Google Shape;112;g31f5d4fda42_1_0"/>
          <p:cNvSpPr txBox="1"/>
          <p:nvPr/>
        </p:nvSpPr>
        <p:spPr>
          <a:xfrm>
            <a:off x="497578" y="4083230"/>
            <a:ext cx="2624400" cy="782100"/>
          </a:xfrm>
          <a:prstGeom prst="rect">
            <a:avLst/>
          </a:prstGeom>
          <a:noFill/>
          <a:ln>
            <a:noFill/>
          </a:ln>
        </p:spPr>
        <p:txBody>
          <a:bodyPr spcFirstLastPara="1" wrap="square" lIns="84125" tIns="42050" rIns="84125" bIns="42050" anchor="ctr" anchorCtr="0">
            <a:noAutofit/>
          </a:bodyPr>
          <a:lstStyle/>
          <a:p>
            <a:pPr marL="0" marR="0" lvl="0" indent="0" algn="l" rtl="0">
              <a:lnSpc>
                <a:spcPct val="100000"/>
              </a:lnSpc>
              <a:spcBef>
                <a:spcPts val="0"/>
              </a:spcBef>
              <a:spcAft>
                <a:spcPts val="0"/>
              </a:spcAft>
              <a:buClr>
                <a:schemeClr val="lt1"/>
              </a:buClr>
              <a:buSzPts val="1500"/>
              <a:buFont typeface="Arial"/>
              <a:buNone/>
            </a:pPr>
            <a:r>
              <a:rPr lang="ja-JP" sz="1500" b="1">
                <a:solidFill>
                  <a:schemeClr val="lt1"/>
                </a:solidFill>
              </a:rPr>
              <a:t>3. 芸術系</a:t>
            </a:r>
            <a:endParaRPr sz="1300" b="0" i="0" u="none" strike="noStrike" cap="none">
              <a:solidFill>
                <a:srgbClr val="000000"/>
              </a:solidFill>
              <a:latin typeface="Arial"/>
              <a:ea typeface="Arial"/>
              <a:cs typeface="Arial"/>
              <a:sym typeface="Arial"/>
            </a:endParaRPr>
          </a:p>
        </p:txBody>
      </p:sp>
      <p:sp>
        <p:nvSpPr>
          <p:cNvPr id="113" name="Google Shape;113;g31f5d4fda42_1_0"/>
          <p:cNvSpPr txBox="1"/>
          <p:nvPr/>
        </p:nvSpPr>
        <p:spPr>
          <a:xfrm>
            <a:off x="3249121" y="4125278"/>
            <a:ext cx="5813400" cy="700500"/>
          </a:xfrm>
          <a:prstGeom prst="rect">
            <a:avLst/>
          </a:prstGeom>
          <a:noFill/>
          <a:ln>
            <a:noFill/>
          </a:ln>
        </p:spPr>
        <p:txBody>
          <a:bodyPr spcFirstLastPara="1" wrap="square" lIns="84125" tIns="42050" rIns="84125" bIns="42050" anchor="ctr" anchorCtr="0">
            <a:spAutoFit/>
          </a:bodyPr>
          <a:lstStyle/>
          <a:p>
            <a:pPr marL="0" marR="0" lvl="0" indent="0" algn="l" rtl="0">
              <a:lnSpc>
                <a:spcPct val="150000"/>
              </a:lnSpc>
              <a:spcBef>
                <a:spcPts val="0"/>
              </a:spcBef>
              <a:spcAft>
                <a:spcPts val="0"/>
              </a:spcAft>
              <a:buClr>
                <a:schemeClr val="dk1"/>
              </a:buClr>
              <a:buSzPts val="1300"/>
              <a:buFont typeface="Arial"/>
              <a:buNone/>
            </a:pPr>
            <a:r>
              <a:rPr lang="ja-JP" sz="1000">
                <a:solidFill>
                  <a:schemeClr val="dk1"/>
                </a:solidFill>
              </a:rPr>
              <a:t>音楽教室（ピアノなど）: 音感や集中力を高める。楽器演奏を通じて自己表現力も育まれる。</a:t>
            </a:r>
            <a:endParaRPr sz="1000">
              <a:solidFill>
                <a:schemeClr val="dk1"/>
              </a:solidFill>
            </a:endParaRPr>
          </a:p>
          <a:p>
            <a:pPr marL="0" marR="0" lvl="0" indent="0" algn="l" rtl="0">
              <a:lnSpc>
                <a:spcPct val="150000"/>
              </a:lnSpc>
              <a:spcBef>
                <a:spcPts val="0"/>
              </a:spcBef>
              <a:spcAft>
                <a:spcPts val="0"/>
              </a:spcAft>
              <a:buClr>
                <a:schemeClr val="dk1"/>
              </a:buClr>
              <a:buSzPts val="1300"/>
              <a:buFont typeface="Arial"/>
              <a:buNone/>
            </a:pPr>
            <a:r>
              <a:rPr lang="ja-JP" sz="1000">
                <a:solidFill>
                  <a:schemeClr val="dk1"/>
                </a:solidFill>
              </a:rPr>
              <a:t>絵画教室: 創造力や表現力を育むことができる。</a:t>
            </a:r>
            <a:endParaRPr sz="1000">
              <a:solidFill>
                <a:schemeClr val="dk1"/>
              </a:solidFill>
            </a:endParaRPr>
          </a:p>
          <a:p>
            <a:pPr marL="0" marR="0" lvl="0" indent="0" algn="l" rtl="0">
              <a:lnSpc>
                <a:spcPct val="150000"/>
              </a:lnSpc>
              <a:spcBef>
                <a:spcPts val="0"/>
              </a:spcBef>
              <a:spcAft>
                <a:spcPts val="0"/>
              </a:spcAft>
              <a:buClr>
                <a:schemeClr val="dk1"/>
              </a:buClr>
              <a:buSzPts val="1300"/>
              <a:buFont typeface="Arial"/>
              <a:buNone/>
            </a:pPr>
            <a:r>
              <a:rPr lang="ja-JP" sz="1000">
                <a:solidFill>
                  <a:schemeClr val="dk1"/>
                </a:solidFill>
              </a:rPr>
              <a:t>習字: 美しい字を書く技術を学びながら、集中力や正しい姿勢も身につく。</a:t>
            </a:r>
            <a:endParaRPr sz="1000">
              <a:solidFill>
                <a:schemeClr val="dk1"/>
              </a:solidFill>
            </a:endParaRPr>
          </a:p>
        </p:txBody>
      </p:sp>
      <p:grpSp>
        <p:nvGrpSpPr>
          <p:cNvPr id="114" name="Google Shape;114;g31f5d4fda42_1_0"/>
          <p:cNvGrpSpPr/>
          <p:nvPr/>
        </p:nvGrpSpPr>
        <p:grpSpPr>
          <a:xfrm>
            <a:off x="100476" y="5294921"/>
            <a:ext cx="8962147" cy="1176178"/>
            <a:chOff x="1064153" y="3837115"/>
            <a:chExt cx="6386480" cy="1176178"/>
          </a:xfrm>
        </p:grpSpPr>
        <p:pic>
          <p:nvPicPr>
            <p:cNvPr id="115" name="Google Shape;115;g31f5d4fda42_1_0"/>
            <p:cNvPicPr preferRelativeResize="0"/>
            <p:nvPr/>
          </p:nvPicPr>
          <p:blipFill rotWithShape="1">
            <a:blip r:embed="rId4">
              <a:alphaModFix/>
            </a:blip>
            <a:srcRect/>
            <a:stretch/>
          </p:blipFill>
          <p:spPr>
            <a:xfrm>
              <a:off x="1064153" y="3837115"/>
              <a:ext cx="2153181" cy="1176178"/>
            </a:xfrm>
            <a:prstGeom prst="rect">
              <a:avLst/>
            </a:prstGeom>
            <a:noFill/>
            <a:ln>
              <a:noFill/>
            </a:ln>
          </p:spPr>
        </p:pic>
        <p:sp>
          <p:nvSpPr>
            <p:cNvPr id="116" name="Google Shape;116;g31f5d4fda42_1_0"/>
            <p:cNvSpPr/>
            <p:nvPr/>
          </p:nvSpPr>
          <p:spPr>
            <a:xfrm>
              <a:off x="3217333" y="3856353"/>
              <a:ext cx="4233300" cy="1155600"/>
            </a:xfrm>
            <a:prstGeom prst="rect">
              <a:avLst/>
            </a:prstGeom>
            <a:solidFill>
              <a:schemeClr val="lt1"/>
            </a:solidFill>
            <a:ln>
              <a:noFill/>
            </a:ln>
            <a:effectLst>
              <a:outerShdw blurRad="50800" dist="38100" dir="2700000" algn="tl" rotWithShape="0">
                <a:srgbClr val="000000">
                  <a:alpha val="40000"/>
                </a:srgbClr>
              </a:outerShdw>
            </a:effectLst>
          </p:spPr>
          <p:txBody>
            <a:bodyPr spcFirstLastPara="1" wrap="square" lIns="84125" tIns="42050" rIns="84125" bIns="4205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chemeClr val="lt1"/>
                </a:solidFill>
                <a:latin typeface="Arial"/>
                <a:ea typeface="Arial"/>
                <a:cs typeface="Arial"/>
                <a:sym typeface="Arial"/>
              </a:endParaRPr>
            </a:p>
          </p:txBody>
        </p:sp>
      </p:grpSp>
      <p:grpSp>
        <p:nvGrpSpPr>
          <p:cNvPr id="117" name="Google Shape;117;g31f5d4fda42_1_0"/>
          <p:cNvGrpSpPr/>
          <p:nvPr/>
        </p:nvGrpSpPr>
        <p:grpSpPr>
          <a:xfrm>
            <a:off x="100476" y="1217351"/>
            <a:ext cx="8962147" cy="1160768"/>
            <a:chOff x="1064153" y="5272198"/>
            <a:chExt cx="6386480" cy="1160768"/>
          </a:xfrm>
        </p:grpSpPr>
        <p:sp>
          <p:nvSpPr>
            <p:cNvPr id="118" name="Google Shape;118;g31f5d4fda42_1_0"/>
            <p:cNvSpPr/>
            <p:nvPr/>
          </p:nvSpPr>
          <p:spPr>
            <a:xfrm>
              <a:off x="3217333" y="5272198"/>
              <a:ext cx="4233300" cy="1155600"/>
            </a:xfrm>
            <a:prstGeom prst="rect">
              <a:avLst/>
            </a:prstGeom>
            <a:solidFill>
              <a:schemeClr val="lt1"/>
            </a:solidFill>
            <a:ln>
              <a:noFill/>
            </a:ln>
            <a:effectLst>
              <a:outerShdw blurRad="50800" dist="38100" dir="2700000" algn="tl" rotWithShape="0">
                <a:srgbClr val="000000">
                  <a:alpha val="40000"/>
                </a:srgbClr>
              </a:outerShdw>
            </a:effectLst>
          </p:spPr>
          <p:txBody>
            <a:bodyPr spcFirstLastPara="1" wrap="square" lIns="84125" tIns="42050" rIns="84125" bIns="4205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chemeClr val="lt1"/>
                </a:solidFill>
                <a:latin typeface="Arial"/>
                <a:ea typeface="Arial"/>
                <a:cs typeface="Arial"/>
                <a:sym typeface="Arial"/>
              </a:endParaRPr>
            </a:p>
          </p:txBody>
        </p:sp>
        <p:pic>
          <p:nvPicPr>
            <p:cNvPr id="119" name="Google Shape;119;g31f5d4fda42_1_0"/>
            <p:cNvPicPr preferRelativeResize="0"/>
            <p:nvPr/>
          </p:nvPicPr>
          <p:blipFill rotWithShape="1">
            <a:blip r:embed="rId5">
              <a:alphaModFix/>
            </a:blip>
            <a:srcRect/>
            <a:stretch/>
          </p:blipFill>
          <p:spPr>
            <a:xfrm>
              <a:off x="1064153" y="5272198"/>
              <a:ext cx="2153180" cy="1160768"/>
            </a:xfrm>
            <a:prstGeom prst="rect">
              <a:avLst/>
            </a:prstGeom>
            <a:noFill/>
            <a:ln>
              <a:noFill/>
            </a:ln>
          </p:spPr>
        </p:pic>
      </p:grpSp>
      <p:sp>
        <p:nvSpPr>
          <p:cNvPr id="120" name="Google Shape;120;g31f5d4fda42_1_0"/>
          <p:cNvSpPr txBox="1"/>
          <p:nvPr/>
        </p:nvSpPr>
        <p:spPr>
          <a:xfrm>
            <a:off x="497578" y="1425108"/>
            <a:ext cx="2624400" cy="782100"/>
          </a:xfrm>
          <a:prstGeom prst="rect">
            <a:avLst/>
          </a:prstGeom>
          <a:noFill/>
          <a:ln>
            <a:noFill/>
          </a:ln>
        </p:spPr>
        <p:txBody>
          <a:bodyPr spcFirstLastPara="1" wrap="square" lIns="84125" tIns="42050" rIns="84125" bIns="42050" anchor="ctr" anchorCtr="0">
            <a:noAutofit/>
          </a:bodyPr>
          <a:lstStyle/>
          <a:p>
            <a:pPr marL="0" marR="0" lvl="0" indent="0" algn="l" rtl="0">
              <a:lnSpc>
                <a:spcPct val="100000"/>
              </a:lnSpc>
              <a:spcBef>
                <a:spcPts val="0"/>
              </a:spcBef>
              <a:spcAft>
                <a:spcPts val="0"/>
              </a:spcAft>
              <a:buClr>
                <a:schemeClr val="lt1"/>
              </a:buClr>
              <a:buSzPts val="1500"/>
              <a:buFont typeface="Arial"/>
              <a:buNone/>
            </a:pPr>
            <a:r>
              <a:rPr lang="ja-JP" sz="1500" b="1">
                <a:solidFill>
                  <a:schemeClr val="lt1"/>
                </a:solidFill>
              </a:rPr>
              <a:t>1. 基礎学習系</a:t>
            </a:r>
            <a:endParaRPr sz="1300" b="0" i="0" u="none" strike="noStrike" cap="none">
              <a:solidFill>
                <a:srgbClr val="000000"/>
              </a:solidFill>
              <a:latin typeface="Arial"/>
              <a:ea typeface="Arial"/>
              <a:cs typeface="Arial"/>
              <a:sym typeface="Arial"/>
            </a:endParaRPr>
          </a:p>
        </p:txBody>
      </p:sp>
      <p:sp>
        <p:nvSpPr>
          <p:cNvPr id="121" name="Google Shape;121;g31f5d4fda42_1_0"/>
          <p:cNvSpPr txBox="1"/>
          <p:nvPr/>
        </p:nvSpPr>
        <p:spPr>
          <a:xfrm>
            <a:off x="3249121" y="1208995"/>
            <a:ext cx="5957700" cy="1176300"/>
          </a:xfrm>
          <a:prstGeom prst="rect">
            <a:avLst/>
          </a:prstGeom>
          <a:noFill/>
          <a:ln>
            <a:noFill/>
          </a:ln>
        </p:spPr>
        <p:txBody>
          <a:bodyPr spcFirstLastPara="1" wrap="square" lIns="84125" tIns="42050" rIns="84125" bIns="42050" anchor="ctr" anchorCtr="0">
            <a:normAutofit fontScale="85000"/>
          </a:bodyPr>
          <a:lstStyle/>
          <a:p>
            <a:pPr marL="0" marR="0" lvl="0" indent="0" algn="l" rtl="0">
              <a:lnSpc>
                <a:spcPct val="150000"/>
              </a:lnSpc>
              <a:spcBef>
                <a:spcPts val="0"/>
              </a:spcBef>
              <a:spcAft>
                <a:spcPts val="0"/>
              </a:spcAft>
              <a:buClr>
                <a:schemeClr val="dk1"/>
              </a:buClr>
              <a:buSzPct val="100000"/>
              <a:buFont typeface="Arial"/>
              <a:buNone/>
            </a:pPr>
            <a:r>
              <a:rPr lang="ja-JP" sz="1300">
                <a:solidFill>
                  <a:schemeClr val="dk1"/>
                </a:solidFill>
              </a:rPr>
              <a:t>学習塾: 国語、算数、英語などの基礎を学ぶ。特に中学受験を考える家庭で人気。</a:t>
            </a:r>
            <a:endParaRPr sz="1300">
              <a:solidFill>
                <a:schemeClr val="dk1"/>
              </a:solidFill>
            </a:endParaRPr>
          </a:p>
          <a:p>
            <a:pPr marL="0" marR="0" lvl="0" indent="0" algn="l" rtl="0">
              <a:lnSpc>
                <a:spcPct val="150000"/>
              </a:lnSpc>
              <a:spcBef>
                <a:spcPts val="0"/>
              </a:spcBef>
              <a:spcAft>
                <a:spcPts val="0"/>
              </a:spcAft>
              <a:buClr>
                <a:schemeClr val="dk1"/>
              </a:buClr>
              <a:buSzPct val="100000"/>
              <a:buFont typeface="Arial"/>
              <a:buNone/>
            </a:pPr>
            <a:r>
              <a:rPr lang="ja-JP" sz="1300">
                <a:solidFill>
                  <a:schemeClr val="dk1"/>
                </a:solidFill>
              </a:rPr>
              <a:t>英会話教室: 小学校での英語教育必修化に伴い、早期から英語に触れることが重要視。</a:t>
            </a:r>
            <a:endParaRPr sz="1300">
              <a:solidFill>
                <a:schemeClr val="dk1"/>
              </a:solidFill>
            </a:endParaRPr>
          </a:p>
          <a:p>
            <a:pPr marL="0" marR="0" lvl="0" indent="0" algn="l" rtl="0">
              <a:lnSpc>
                <a:spcPct val="150000"/>
              </a:lnSpc>
              <a:spcBef>
                <a:spcPts val="0"/>
              </a:spcBef>
              <a:spcAft>
                <a:spcPts val="0"/>
              </a:spcAft>
              <a:buClr>
                <a:schemeClr val="dk1"/>
              </a:buClr>
              <a:buSzPct val="100000"/>
              <a:buFont typeface="Arial"/>
              <a:buNone/>
            </a:pPr>
            <a:r>
              <a:rPr lang="ja-JP" sz="1300">
                <a:solidFill>
                  <a:schemeClr val="dk1"/>
                </a:solidFill>
              </a:rPr>
              <a:t>そろばん教室: 計算力や集中力を養うために人気。最近はゲーム感覚で学べる教室も増加。</a:t>
            </a:r>
            <a:endParaRPr sz="1300">
              <a:solidFill>
                <a:schemeClr val="dk1"/>
              </a:solidFill>
            </a:endParaRPr>
          </a:p>
        </p:txBody>
      </p:sp>
      <p:sp>
        <p:nvSpPr>
          <p:cNvPr id="122" name="Google Shape;122;g31f5d4fda42_1_0"/>
          <p:cNvSpPr txBox="1"/>
          <p:nvPr/>
        </p:nvSpPr>
        <p:spPr>
          <a:xfrm>
            <a:off x="497578" y="5489240"/>
            <a:ext cx="2624400" cy="782100"/>
          </a:xfrm>
          <a:prstGeom prst="rect">
            <a:avLst/>
          </a:prstGeom>
          <a:noFill/>
          <a:ln>
            <a:noFill/>
          </a:ln>
        </p:spPr>
        <p:txBody>
          <a:bodyPr spcFirstLastPara="1" wrap="square" lIns="84125" tIns="42050" rIns="84125" bIns="42050" anchor="ctr" anchorCtr="0">
            <a:noAutofit/>
          </a:bodyPr>
          <a:lstStyle/>
          <a:p>
            <a:pPr marL="0" marR="0" lvl="0" indent="0" algn="l" rtl="0">
              <a:lnSpc>
                <a:spcPct val="100000"/>
              </a:lnSpc>
              <a:spcBef>
                <a:spcPts val="0"/>
              </a:spcBef>
              <a:spcAft>
                <a:spcPts val="0"/>
              </a:spcAft>
              <a:buClr>
                <a:schemeClr val="lt1"/>
              </a:buClr>
              <a:buSzPts val="1500"/>
              <a:buFont typeface="Arial"/>
              <a:buNone/>
            </a:pPr>
            <a:r>
              <a:rPr lang="ja-JP" sz="1500" b="1">
                <a:solidFill>
                  <a:schemeClr val="lt1"/>
                </a:solidFill>
              </a:rPr>
              <a:t>4. 技能系</a:t>
            </a:r>
            <a:endParaRPr sz="1300" b="0" i="0" u="none" strike="noStrike" cap="none">
              <a:solidFill>
                <a:srgbClr val="000000"/>
              </a:solidFill>
              <a:latin typeface="Arial"/>
              <a:ea typeface="Arial"/>
              <a:cs typeface="Arial"/>
              <a:sym typeface="Arial"/>
            </a:endParaRPr>
          </a:p>
        </p:txBody>
      </p:sp>
      <p:sp>
        <p:nvSpPr>
          <p:cNvPr id="123" name="Google Shape;123;g31f5d4fda42_1_0"/>
          <p:cNvSpPr txBox="1"/>
          <p:nvPr/>
        </p:nvSpPr>
        <p:spPr>
          <a:xfrm>
            <a:off x="3249121" y="5292370"/>
            <a:ext cx="5813400" cy="1176300"/>
          </a:xfrm>
          <a:prstGeom prst="rect">
            <a:avLst/>
          </a:prstGeom>
          <a:noFill/>
          <a:ln>
            <a:noFill/>
          </a:ln>
        </p:spPr>
        <p:txBody>
          <a:bodyPr spcFirstLastPara="1" wrap="square" lIns="84125" tIns="42050" rIns="84125" bIns="42050" anchor="ctr" anchorCtr="0">
            <a:normAutofit/>
          </a:bodyPr>
          <a:lstStyle/>
          <a:p>
            <a:pPr marL="0" marR="0" lvl="0" indent="0" algn="l" rtl="0">
              <a:lnSpc>
                <a:spcPct val="150000"/>
              </a:lnSpc>
              <a:spcBef>
                <a:spcPts val="0"/>
              </a:spcBef>
              <a:spcAft>
                <a:spcPts val="0"/>
              </a:spcAft>
              <a:buClr>
                <a:schemeClr val="dk1"/>
              </a:buClr>
              <a:buSzPts val="1300"/>
              <a:buFont typeface="Arial"/>
              <a:buNone/>
            </a:pPr>
            <a:r>
              <a:rPr lang="ja-JP" sz="1000">
                <a:solidFill>
                  <a:schemeClr val="dk1"/>
                </a:solidFill>
              </a:rPr>
              <a:t>プログラミング教室: 2020年から小学校で必修化され、ゲーム作成やロボットプログラミングを通じて論理的思考力や創造力を育む。特にAIやデジタルスキルの重要性が増しているため需要が高まっている。</a:t>
            </a:r>
            <a:endParaRPr sz="1000">
              <a:solidFill>
                <a:schemeClr val="dk1"/>
              </a:solidFill>
            </a:endParaRPr>
          </a:p>
          <a:p>
            <a:pPr marL="0" marR="0" lvl="0" indent="0" algn="l" rtl="0">
              <a:lnSpc>
                <a:spcPct val="150000"/>
              </a:lnSpc>
              <a:spcBef>
                <a:spcPts val="0"/>
              </a:spcBef>
              <a:spcAft>
                <a:spcPts val="0"/>
              </a:spcAft>
              <a:buClr>
                <a:schemeClr val="dk1"/>
              </a:buClr>
              <a:buSzPts val="1300"/>
              <a:buFont typeface="Arial"/>
              <a:buNone/>
            </a:pPr>
            <a:r>
              <a:rPr lang="ja-JP" sz="1000">
                <a:solidFill>
                  <a:schemeClr val="dk1"/>
                </a:solidFill>
              </a:rPr>
              <a:t>サイエンス教室: 科学実験を通じて好奇心や観察力を養う。</a:t>
            </a:r>
            <a:endParaRPr sz="100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129" name="Google Shape;129;g31f5d4fda42_1_29"/>
          <p:cNvPicPr preferRelativeResize="0"/>
          <p:nvPr/>
        </p:nvPicPr>
        <p:blipFill>
          <a:blip r:embed="rId3">
            <a:alphaModFix/>
          </a:blip>
          <a:stretch>
            <a:fillRect/>
          </a:stretch>
        </p:blipFill>
        <p:spPr>
          <a:xfrm>
            <a:off x="93135" y="1114606"/>
            <a:ext cx="9422674" cy="4504296"/>
          </a:xfrm>
          <a:prstGeom prst="rect">
            <a:avLst/>
          </a:prstGeom>
          <a:noFill/>
          <a:ln>
            <a:noFill/>
          </a:ln>
        </p:spPr>
      </p:pic>
      <p:pic>
        <p:nvPicPr>
          <p:cNvPr id="130" name="Google Shape;130;g31f5d4fda42_1_29"/>
          <p:cNvPicPr preferRelativeResize="0"/>
          <p:nvPr/>
        </p:nvPicPr>
        <p:blipFill rotWithShape="1">
          <a:blip r:embed="rId4">
            <a:alphaModFix/>
          </a:blip>
          <a:srcRect/>
          <a:stretch/>
        </p:blipFill>
        <p:spPr>
          <a:xfrm rot="10800000" flipH="1">
            <a:off x="0" y="417890"/>
            <a:ext cx="5599377" cy="657809"/>
          </a:xfrm>
          <a:prstGeom prst="rect">
            <a:avLst/>
          </a:prstGeom>
          <a:noFill/>
          <a:ln>
            <a:noFill/>
          </a:ln>
        </p:spPr>
      </p:pic>
      <p:sp>
        <p:nvSpPr>
          <p:cNvPr id="131" name="Google Shape;131;g31f5d4fda42_1_29"/>
          <p:cNvSpPr txBox="1"/>
          <p:nvPr/>
        </p:nvSpPr>
        <p:spPr>
          <a:xfrm>
            <a:off x="456412" y="509497"/>
            <a:ext cx="6215400" cy="485100"/>
          </a:xfrm>
          <a:prstGeom prst="rect">
            <a:avLst/>
          </a:prstGeom>
          <a:noFill/>
          <a:ln>
            <a:noFill/>
          </a:ln>
        </p:spPr>
        <p:txBody>
          <a:bodyPr spcFirstLastPara="1" wrap="square" lIns="84125" tIns="42050" rIns="84125" bIns="42050" anchor="ctr" anchorCtr="0">
            <a:spAutoFit/>
          </a:bodyPr>
          <a:lstStyle/>
          <a:p>
            <a:pPr marL="0" lvl="0" indent="0" algn="l" rtl="0">
              <a:lnSpc>
                <a:spcPct val="150000"/>
              </a:lnSpc>
              <a:spcBef>
                <a:spcPts val="0"/>
              </a:spcBef>
              <a:spcAft>
                <a:spcPts val="0"/>
              </a:spcAft>
              <a:buClr>
                <a:srgbClr val="F29558"/>
              </a:buClr>
              <a:buSzPts val="2600"/>
              <a:buFont typeface="Arial"/>
              <a:buNone/>
            </a:pPr>
            <a:r>
              <a:rPr lang="ja-JP" sz="2600" b="1">
                <a:solidFill>
                  <a:srgbClr val="F29558"/>
                </a:solidFill>
              </a:rPr>
              <a:t>習いごとのお金</a:t>
            </a:r>
            <a:endParaRPr sz="2600" b="1">
              <a:solidFill>
                <a:srgbClr val="F29558"/>
              </a:solidFill>
            </a:endParaRPr>
          </a:p>
        </p:txBody>
      </p:sp>
      <p:sp>
        <p:nvSpPr>
          <p:cNvPr id="132" name="Google Shape;132;g31f5d4fda42_1_29"/>
          <p:cNvSpPr txBox="1"/>
          <p:nvPr/>
        </p:nvSpPr>
        <p:spPr>
          <a:xfrm>
            <a:off x="806067" y="5255872"/>
            <a:ext cx="8197800" cy="369900"/>
          </a:xfrm>
          <a:prstGeom prst="rect">
            <a:avLst/>
          </a:prstGeom>
          <a:noFill/>
          <a:ln>
            <a:noFill/>
          </a:ln>
        </p:spPr>
        <p:txBody>
          <a:bodyPr spcFirstLastPara="1" wrap="square" lIns="84125" tIns="84125" rIns="84125" bIns="84125" anchor="t" anchorCtr="0">
            <a:spAutoFit/>
          </a:bodyPr>
          <a:lstStyle/>
          <a:p>
            <a:pPr marL="0" lvl="0" indent="0" algn="l" rtl="0">
              <a:spcBef>
                <a:spcPts val="0"/>
              </a:spcBef>
              <a:spcAft>
                <a:spcPts val="0"/>
              </a:spcAft>
              <a:buNone/>
            </a:pPr>
            <a:r>
              <a:rPr lang="ja-JP" sz="1300"/>
              <a:t>習い事費用は年々増加傾向にあり、2016年と比較すると未就学児で4,752円、小学生で3,709円の増加</a:t>
            </a:r>
            <a:endParaRPr sz="13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pic>
        <p:nvPicPr>
          <p:cNvPr id="138" name="Google Shape;138;g31f5d4fda42_1_37"/>
          <p:cNvPicPr preferRelativeResize="0"/>
          <p:nvPr/>
        </p:nvPicPr>
        <p:blipFill rotWithShape="1">
          <a:blip r:embed="rId3">
            <a:alphaModFix/>
          </a:blip>
          <a:srcRect/>
          <a:stretch/>
        </p:blipFill>
        <p:spPr>
          <a:xfrm rot="10800000" flipH="1">
            <a:off x="0" y="417890"/>
            <a:ext cx="5599377" cy="657809"/>
          </a:xfrm>
          <a:prstGeom prst="rect">
            <a:avLst/>
          </a:prstGeom>
          <a:noFill/>
          <a:ln>
            <a:noFill/>
          </a:ln>
        </p:spPr>
      </p:pic>
      <p:sp>
        <p:nvSpPr>
          <p:cNvPr id="139" name="Google Shape;139;g31f5d4fda42_1_37"/>
          <p:cNvSpPr txBox="1"/>
          <p:nvPr/>
        </p:nvSpPr>
        <p:spPr>
          <a:xfrm>
            <a:off x="456412" y="509497"/>
            <a:ext cx="6215400" cy="485100"/>
          </a:xfrm>
          <a:prstGeom prst="rect">
            <a:avLst/>
          </a:prstGeom>
          <a:noFill/>
          <a:ln>
            <a:noFill/>
          </a:ln>
        </p:spPr>
        <p:txBody>
          <a:bodyPr spcFirstLastPara="1" wrap="square" lIns="84125" tIns="42050" rIns="84125" bIns="42050" anchor="ctr" anchorCtr="0">
            <a:spAutoFit/>
          </a:bodyPr>
          <a:lstStyle/>
          <a:p>
            <a:pPr marL="0" lvl="0" indent="0" algn="l" rtl="0">
              <a:lnSpc>
                <a:spcPct val="150000"/>
              </a:lnSpc>
              <a:spcBef>
                <a:spcPts val="0"/>
              </a:spcBef>
              <a:spcAft>
                <a:spcPts val="0"/>
              </a:spcAft>
              <a:buClr>
                <a:srgbClr val="F29558"/>
              </a:buClr>
              <a:buSzPts val="2600"/>
              <a:buFont typeface="Arial"/>
              <a:buNone/>
            </a:pPr>
            <a:r>
              <a:rPr lang="ja-JP" sz="2600" b="1">
                <a:solidFill>
                  <a:srgbClr val="F29558"/>
                </a:solidFill>
              </a:rPr>
              <a:t>習いごとのお金 ２　幼稚園</a:t>
            </a:r>
            <a:endParaRPr sz="2600" b="1">
              <a:solidFill>
                <a:srgbClr val="F29558"/>
              </a:solidFill>
            </a:endParaRPr>
          </a:p>
        </p:txBody>
      </p:sp>
      <p:pic>
        <p:nvPicPr>
          <p:cNvPr id="140" name="Google Shape;140;g31f5d4fda42_1_37"/>
          <p:cNvPicPr preferRelativeResize="0"/>
          <p:nvPr/>
        </p:nvPicPr>
        <p:blipFill>
          <a:blip r:embed="rId4">
            <a:alphaModFix/>
          </a:blip>
          <a:stretch>
            <a:fillRect/>
          </a:stretch>
        </p:blipFill>
        <p:spPr>
          <a:xfrm>
            <a:off x="328416" y="1794249"/>
            <a:ext cx="8671832" cy="32695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pic>
        <p:nvPicPr>
          <p:cNvPr id="146" name="Google Shape;146;g31f5d4fda42_1_44"/>
          <p:cNvPicPr preferRelativeResize="0"/>
          <p:nvPr/>
        </p:nvPicPr>
        <p:blipFill rotWithShape="1">
          <a:blip r:embed="rId3">
            <a:alphaModFix/>
          </a:blip>
          <a:srcRect/>
          <a:stretch/>
        </p:blipFill>
        <p:spPr>
          <a:xfrm rot="10800000" flipH="1">
            <a:off x="0" y="417890"/>
            <a:ext cx="5599377" cy="657809"/>
          </a:xfrm>
          <a:prstGeom prst="rect">
            <a:avLst/>
          </a:prstGeom>
          <a:noFill/>
          <a:ln>
            <a:noFill/>
          </a:ln>
        </p:spPr>
      </p:pic>
      <p:sp>
        <p:nvSpPr>
          <p:cNvPr id="147" name="Google Shape;147;g31f5d4fda42_1_44"/>
          <p:cNvSpPr txBox="1"/>
          <p:nvPr/>
        </p:nvSpPr>
        <p:spPr>
          <a:xfrm>
            <a:off x="456412" y="509497"/>
            <a:ext cx="6215400" cy="485100"/>
          </a:xfrm>
          <a:prstGeom prst="rect">
            <a:avLst/>
          </a:prstGeom>
          <a:noFill/>
          <a:ln>
            <a:noFill/>
          </a:ln>
        </p:spPr>
        <p:txBody>
          <a:bodyPr spcFirstLastPara="1" wrap="square" lIns="84125" tIns="42050" rIns="84125" bIns="42050" anchor="ctr" anchorCtr="0">
            <a:spAutoFit/>
          </a:bodyPr>
          <a:lstStyle/>
          <a:p>
            <a:pPr marL="0" lvl="0" indent="0" algn="l" rtl="0">
              <a:lnSpc>
                <a:spcPct val="150000"/>
              </a:lnSpc>
              <a:spcBef>
                <a:spcPts val="0"/>
              </a:spcBef>
              <a:spcAft>
                <a:spcPts val="0"/>
              </a:spcAft>
              <a:buClr>
                <a:srgbClr val="F29558"/>
              </a:buClr>
              <a:buSzPts val="2600"/>
              <a:buFont typeface="Arial"/>
              <a:buNone/>
            </a:pPr>
            <a:r>
              <a:rPr lang="ja-JP" sz="2600" b="1">
                <a:solidFill>
                  <a:srgbClr val="F29558"/>
                </a:solidFill>
              </a:rPr>
              <a:t>習いごとのお金 ２　小学校</a:t>
            </a:r>
            <a:endParaRPr sz="2600" b="1">
              <a:solidFill>
                <a:srgbClr val="F29558"/>
              </a:solidFill>
            </a:endParaRPr>
          </a:p>
        </p:txBody>
      </p:sp>
      <p:pic>
        <p:nvPicPr>
          <p:cNvPr id="148" name="Google Shape;148;g31f5d4fda42_1_44"/>
          <p:cNvPicPr preferRelativeResize="0"/>
          <p:nvPr/>
        </p:nvPicPr>
        <p:blipFill>
          <a:blip r:embed="rId4">
            <a:alphaModFix/>
          </a:blip>
          <a:stretch>
            <a:fillRect/>
          </a:stretch>
        </p:blipFill>
        <p:spPr>
          <a:xfrm>
            <a:off x="128654" y="1696607"/>
            <a:ext cx="9447237" cy="393409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pic>
        <p:nvPicPr>
          <p:cNvPr id="154" name="Google Shape;154;g31f5d4fda42_1_51"/>
          <p:cNvPicPr preferRelativeResize="0"/>
          <p:nvPr/>
        </p:nvPicPr>
        <p:blipFill rotWithShape="1">
          <a:blip r:embed="rId3">
            <a:alphaModFix/>
          </a:blip>
          <a:srcRect/>
          <a:stretch/>
        </p:blipFill>
        <p:spPr>
          <a:xfrm rot="10800000" flipH="1">
            <a:off x="0" y="417890"/>
            <a:ext cx="5599377" cy="657809"/>
          </a:xfrm>
          <a:prstGeom prst="rect">
            <a:avLst/>
          </a:prstGeom>
          <a:noFill/>
          <a:ln>
            <a:noFill/>
          </a:ln>
        </p:spPr>
      </p:pic>
      <p:sp>
        <p:nvSpPr>
          <p:cNvPr id="155" name="Google Shape;155;g31f5d4fda42_1_51"/>
          <p:cNvSpPr txBox="1"/>
          <p:nvPr/>
        </p:nvSpPr>
        <p:spPr>
          <a:xfrm>
            <a:off x="456412" y="509497"/>
            <a:ext cx="6215400" cy="485100"/>
          </a:xfrm>
          <a:prstGeom prst="rect">
            <a:avLst/>
          </a:prstGeom>
          <a:noFill/>
          <a:ln>
            <a:noFill/>
          </a:ln>
        </p:spPr>
        <p:txBody>
          <a:bodyPr spcFirstLastPara="1" wrap="square" lIns="84125" tIns="42050" rIns="84125" bIns="42050" anchor="ctr" anchorCtr="0">
            <a:spAutoFit/>
          </a:bodyPr>
          <a:lstStyle/>
          <a:p>
            <a:pPr marL="0" lvl="0" indent="0" algn="l" rtl="0">
              <a:lnSpc>
                <a:spcPct val="150000"/>
              </a:lnSpc>
              <a:spcBef>
                <a:spcPts val="0"/>
              </a:spcBef>
              <a:spcAft>
                <a:spcPts val="0"/>
              </a:spcAft>
              <a:buClr>
                <a:srgbClr val="F29558"/>
              </a:buClr>
              <a:buSzPts val="2600"/>
              <a:buFont typeface="Arial"/>
              <a:buNone/>
            </a:pPr>
            <a:r>
              <a:rPr lang="ja-JP" sz="2600" b="1">
                <a:solidFill>
                  <a:srgbClr val="F29558"/>
                </a:solidFill>
              </a:rPr>
              <a:t>習いごとのお金 ２　中学校</a:t>
            </a:r>
            <a:endParaRPr sz="2600" b="1">
              <a:solidFill>
                <a:srgbClr val="F29558"/>
              </a:solidFill>
            </a:endParaRPr>
          </a:p>
        </p:txBody>
      </p:sp>
      <p:pic>
        <p:nvPicPr>
          <p:cNvPr id="156" name="Google Shape;156;g31f5d4fda42_1_51"/>
          <p:cNvPicPr preferRelativeResize="0"/>
          <p:nvPr/>
        </p:nvPicPr>
        <p:blipFill>
          <a:blip r:embed="rId4">
            <a:alphaModFix/>
          </a:blip>
          <a:stretch>
            <a:fillRect/>
          </a:stretch>
        </p:blipFill>
        <p:spPr>
          <a:xfrm>
            <a:off x="341225" y="1916453"/>
            <a:ext cx="8751050" cy="377305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pic>
        <p:nvPicPr>
          <p:cNvPr id="162" name="Google Shape;162;g31f5d4fda42_1_58"/>
          <p:cNvPicPr preferRelativeResize="0"/>
          <p:nvPr/>
        </p:nvPicPr>
        <p:blipFill rotWithShape="1">
          <a:blip r:embed="rId3">
            <a:alphaModFix/>
          </a:blip>
          <a:srcRect/>
          <a:stretch/>
        </p:blipFill>
        <p:spPr>
          <a:xfrm rot="10800000" flipH="1">
            <a:off x="0" y="417890"/>
            <a:ext cx="5599377" cy="657809"/>
          </a:xfrm>
          <a:prstGeom prst="rect">
            <a:avLst/>
          </a:prstGeom>
          <a:noFill/>
          <a:ln>
            <a:noFill/>
          </a:ln>
        </p:spPr>
      </p:pic>
      <p:sp>
        <p:nvSpPr>
          <p:cNvPr id="163" name="Google Shape;163;g31f5d4fda42_1_58"/>
          <p:cNvSpPr txBox="1"/>
          <p:nvPr/>
        </p:nvSpPr>
        <p:spPr>
          <a:xfrm>
            <a:off x="456412" y="509497"/>
            <a:ext cx="6215400" cy="485100"/>
          </a:xfrm>
          <a:prstGeom prst="rect">
            <a:avLst/>
          </a:prstGeom>
          <a:noFill/>
          <a:ln>
            <a:noFill/>
          </a:ln>
        </p:spPr>
        <p:txBody>
          <a:bodyPr spcFirstLastPara="1" wrap="square" lIns="84125" tIns="42050" rIns="84125" bIns="42050" anchor="ctr" anchorCtr="0">
            <a:spAutoFit/>
          </a:bodyPr>
          <a:lstStyle/>
          <a:p>
            <a:pPr marL="0" lvl="0" indent="0" algn="l" rtl="0">
              <a:lnSpc>
                <a:spcPct val="150000"/>
              </a:lnSpc>
              <a:spcBef>
                <a:spcPts val="0"/>
              </a:spcBef>
              <a:spcAft>
                <a:spcPts val="0"/>
              </a:spcAft>
              <a:buClr>
                <a:srgbClr val="F29558"/>
              </a:buClr>
              <a:buSzPts val="2600"/>
              <a:buFont typeface="Arial"/>
              <a:buNone/>
            </a:pPr>
            <a:r>
              <a:rPr lang="ja-JP" sz="2600" b="1">
                <a:solidFill>
                  <a:srgbClr val="F29558"/>
                </a:solidFill>
              </a:rPr>
              <a:t>習いごとのお金 ２　高校</a:t>
            </a:r>
            <a:endParaRPr sz="2600" b="1">
              <a:solidFill>
                <a:srgbClr val="F29558"/>
              </a:solidFill>
            </a:endParaRPr>
          </a:p>
        </p:txBody>
      </p:sp>
      <p:pic>
        <p:nvPicPr>
          <p:cNvPr id="164" name="Google Shape;164;g31f5d4fda42_1_58"/>
          <p:cNvPicPr preferRelativeResize="0"/>
          <p:nvPr/>
        </p:nvPicPr>
        <p:blipFill>
          <a:blip r:embed="rId4">
            <a:alphaModFix/>
          </a:blip>
          <a:stretch>
            <a:fillRect/>
          </a:stretch>
        </p:blipFill>
        <p:spPr>
          <a:xfrm>
            <a:off x="456411" y="2064136"/>
            <a:ext cx="9087869" cy="3531281"/>
          </a:xfrm>
          <a:prstGeom prst="rect">
            <a:avLst/>
          </a:prstGeom>
          <a:noFill/>
          <a:ln>
            <a:noFill/>
          </a:ln>
        </p:spPr>
      </p:pic>
    </p:spTree>
  </p:cSld>
  <p:clrMapOvr>
    <a:masterClrMapping/>
  </p:clrMapOvr>
</p:sld>
</file>

<file path=ppt/theme/theme1.xml><?xml version="1.0" encoding="utf-8"?>
<a:theme xmlns:a="http://schemas.openxmlformats.org/drawingml/2006/main" name="Office テーマ">
  <a:themeElements>
    <a:clrScheme name="Office テーマ">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760</Words>
  <Application>Microsoft Office PowerPoint</Application>
  <PresentationFormat>A4 210 x 297 mm</PresentationFormat>
  <Paragraphs>72</Paragraphs>
  <Slides>7</Slides>
  <Notes>7</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7</vt:i4>
      </vt:variant>
    </vt:vector>
  </HeadingPairs>
  <TitlesOfParts>
    <vt:vector size="10" baseType="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admin</dc:creator>
  <cp:revision>1</cp:revision>
  <dcterms:created xsi:type="dcterms:W3CDTF">2024-10-24T01:58:27Z</dcterms:created>
  <dcterms:modified xsi:type="dcterms:W3CDTF">2025-02-01T09:28:40Z</dcterms:modified>
</cp:coreProperties>
</file>